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85" r:id="rId5"/>
    <p:sldId id="264" r:id="rId6"/>
    <p:sldId id="286" r:id="rId7"/>
    <p:sldId id="266" r:id="rId8"/>
    <p:sldId id="267" r:id="rId9"/>
    <p:sldId id="262" r:id="rId10"/>
    <p:sldId id="275" r:id="rId11"/>
    <p:sldId id="287" r:id="rId12"/>
    <p:sldId id="277" r:id="rId13"/>
    <p:sldId id="261" r:id="rId14"/>
    <p:sldId id="260" r:id="rId15"/>
    <p:sldId id="278" r:id="rId16"/>
    <p:sldId id="288" r:id="rId17"/>
    <p:sldId id="298" r:id="rId18"/>
    <p:sldId id="289" r:id="rId19"/>
    <p:sldId id="299" r:id="rId20"/>
    <p:sldId id="290" r:id="rId21"/>
    <p:sldId id="300" r:id="rId22"/>
    <p:sldId id="291" r:id="rId23"/>
    <p:sldId id="301" r:id="rId24"/>
    <p:sldId id="292" r:id="rId25"/>
    <p:sldId id="302" r:id="rId26"/>
    <p:sldId id="294" r:id="rId27"/>
    <p:sldId id="295" r:id="rId28"/>
    <p:sldId id="296" r:id="rId29"/>
    <p:sldId id="279" r:id="rId30"/>
    <p:sldId id="284" r:id="rId31"/>
    <p:sldId id="280" r:id="rId32"/>
    <p:sldId id="281" r:id="rId33"/>
    <p:sldId id="282" r:id="rId34"/>
    <p:sldId id="28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on, Frances" initials="TF" lastIdx="2" clrIdx="0">
    <p:extLst>
      <p:ext uri="{19B8F6BF-5375-455C-9EA6-DF929625EA0E}">
        <p15:presenceInfo xmlns:p15="http://schemas.microsoft.com/office/powerpoint/2012/main" userId="S-1-5-21-137024685-2204166116-4157399963-407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CC9900"/>
    <a:srgbClr val="FF9900"/>
    <a:srgbClr val="5D80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9B6BEC-BC11-4DCB-9B31-DD6E63CDA841}"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136249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9B6BEC-BC11-4DCB-9B31-DD6E63CDA841}"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2419517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9B6BEC-BC11-4DCB-9B31-DD6E63CDA841}"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91781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9B6BEC-BC11-4DCB-9B31-DD6E63CDA841}"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346687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B6BEC-BC11-4DCB-9B31-DD6E63CDA841}" type="datetimeFigureOut">
              <a:rPr lang="en-GB" smtClean="0"/>
              <a:t>19/11/2018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93264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9B6BEC-BC11-4DCB-9B31-DD6E63CDA841}" type="datetimeFigureOut">
              <a:rPr lang="en-GB" smtClean="0"/>
              <a:t>19/11/2018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361336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9B6BEC-BC11-4DCB-9B31-DD6E63CDA841}" type="datetimeFigureOut">
              <a:rPr lang="en-GB" smtClean="0"/>
              <a:t>19/11/2018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405654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9B6BEC-BC11-4DCB-9B31-DD6E63CDA841}" type="datetimeFigureOut">
              <a:rPr lang="en-GB" smtClean="0"/>
              <a:t>19/11/2018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338962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B6BEC-BC11-4DCB-9B31-DD6E63CDA841}" type="datetimeFigureOut">
              <a:rPr lang="en-GB" smtClean="0"/>
              <a:t>19/11/2018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1492940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B6BEC-BC11-4DCB-9B31-DD6E63CDA841}" type="datetimeFigureOut">
              <a:rPr lang="en-GB" smtClean="0"/>
              <a:t>19/11/2018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235820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B6BEC-BC11-4DCB-9B31-DD6E63CDA841}" type="datetimeFigureOut">
              <a:rPr lang="en-GB" smtClean="0"/>
              <a:t>19/11/2018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ED0507-0C29-4F2A-8ED1-47019CDC2C4B}" type="slidenum">
              <a:rPr lang="en-GB" smtClean="0"/>
              <a:t>‹#›</a:t>
            </a:fld>
            <a:endParaRPr lang="en-GB"/>
          </a:p>
        </p:txBody>
      </p:sp>
    </p:spTree>
    <p:extLst>
      <p:ext uri="{BB962C8B-B14F-4D97-AF65-F5344CB8AC3E}">
        <p14:creationId xmlns:p14="http://schemas.microsoft.com/office/powerpoint/2010/main" val="85402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B6BEC-BC11-4DCB-9B31-DD6E63CDA841}" type="datetimeFigureOut">
              <a:rPr lang="en-GB" smtClean="0"/>
              <a:t>19/11/2018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D0507-0C29-4F2A-8ED1-47019CDC2C4B}" type="slidenum">
              <a:rPr lang="en-GB" smtClean="0"/>
              <a:t>‹#›</a:t>
            </a:fld>
            <a:endParaRPr lang="en-GB"/>
          </a:p>
        </p:txBody>
      </p:sp>
    </p:spTree>
    <p:extLst>
      <p:ext uri="{BB962C8B-B14F-4D97-AF65-F5344CB8AC3E}">
        <p14:creationId xmlns:p14="http://schemas.microsoft.com/office/powerpoint/2010/main" val="465736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ethics@Liverpool.ac.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iverpool.ac.uk/researchethics" TargetMode="External"/><Relationship Id="rId2" Type="http://schemas.openxmlformats.org/officeDocument/2006/relationships/hyperlink" Target="mailto:ethics@liverpool.ac.uk" TargetMode="External"/><Relationship Id="rId1" Type="http://schemas.openxmlformats.org/officeDocument/2006/relationships/slideLayout" Target="../slideLayouts/slideLayout2.xml"/><Relationship Id="rId6" Type="http://schemas.openxmlformats.org/officeDocument/2006/relationships/hyperlink" Target="https://www.liverpool.ac.uk/legal/" TargetMode="External"/><Relationship Id="rId5" Type="http://schemas.openxmlformats.org/officeDocument/2006/relationships/hyperlink" Target="mailto:ryank@liverpool.ac.uk" TargetMode="External"/><Relationship Id="rId4" Type="http://schemas.openxmlformats.org/officeDocument/2006/relationships/hyperlink" Target="mailto:V.Heath@liverpool.ac.u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564294" y="1035698"/>
            <a:ext cx="4749282" cy="830997"/>
          </a:xfrm>
          <a:prstGeom prst="rect">
            <a:avLst/>
          </a:prstGeom>
          <a:noFill/>
        </p:spPr>
        <p:txBody>
          <a:bodyPr wrap="square" rtlCol="0">
            <a:spAutoFit/>
          </a:bodyPr>
          <a:lstStyle/>
          <a:p>
            <a:pPr algn="ctr"/>
            <a:r>
              <a:rPr lang="en-GB" sz="4800" dirty="0" smtClean="0">
                <a:solidFill>
                  <a:schemeClr val="bg1"/>
                </a:solidFill>
              </a:rPr>
              <a:t>Research Ethics </a:t>
            </a:r>
            <a:endParaRPr lang="en-GB" sz="48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670" y="2592354"/>
            <a:ext cx="4189444" cy="17099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1520890" y="2481943"/>
            <a:ext cx="7109926" cy="3416320"/>
          </a:xfrm>
          <a:prstGeom prst="rect">
            <a:avLst/>
          </a:prstGeom>
          <a:noFill/>
        </p:spPr>
        <p:txBody>
          <a:bodyPr wrap="square" rtlCol="0">
            <a:spAutoFit/>
          </a:bodyPr>
          <a:lstStyle/>
          <a:p>
            <a:r>
              <a:rPr lang="en-GB" sz="2400" dirty="0" smtClean="0">
                <a:solidFill>
                  <a:schemeClr val="bg1"/>
                </a:solidFill>
              </a:rPr>
              <a:t>Frances Thomason </a:t>
            </a:r>
          </a:p>
          <a:p>
            <a:r>
              <a:rPr lang="en-GB" sz="2400" dirty="0" smtClean="0">
                <a:solidFill>
                  <a:schemeClr val="bg1"/>
                </a:solidFill>
              </a:rPr>
              <a:t>Adam Shaw </a:t>
            </a:r>
          </a:p>
          <a:p>
            <a:r>
              <a:rPr lang="en-GB" sz="2400" dirty="0" smtClean="0">
                <a:solidFill>
                  <a:schemeClr val="bg1"/>
                </a:solidFill>
              </a:rPr>
              <a:t>Matthew Billington </a:t>
            </a:r>
          </a:p>
          <a:p>
            <a:endParaRPr lang="en-GB" sz="2400" dirty="0" smtClean="0">
              <a:solidFill>
                <a:schemeClr val="bg1"/>
              </a:solidFill>
            </a:endParaRPr>
          </a:p>
          <a:p>
            <a:r>
              <a:rPr lang="en-GB" sz="2400" dirty="0" smtClean="0">
                <a:solidFill>
                  <a:schemeClr val="bg1"/>
                </a:solidFill>
              </a:rPr>
              <a:t>0151 794 8290</a:t>
            </a:r>
          </a:p>
          <a:p>
            <a:r>
              <a:rPr lang="en-GB" sz="2400" b="1" dirty="0" smtClean="0">
                <a:solidFill>
                  <a:schemeClr val="bg1"/>
                </a:solidFill>
              </a:rPr>
              <a:t>ethics@liverpool.ac.uk</a:t>
            </a:r>
          </a:p>
          <a:p>
            <a:endParaRPr lang="en-GB" sz="2400" dirty="0">
              <a:solidFill>
                <a:schemeClr val="bg1"/>
              </a:solidFill>
            </a:endParaRPr>
          </a:p>
          <a:p>
            <a:r>
              <a:rPr lang="en-GB" sz="2400" dirty="0" smtClean="0">
                <a:solidFill>
                  <a:schemeClr val="bg1"/>
                </a:solidFill>
              </a:rPr>
              <a:t>www.liverpool.ac.uk/intranet/research-support-office/research-ethics/</a:t>
            </a:r>
            <a:endParaRPr lang="en-GB" sz="2400" dirty="0">
              <a:solidFill>
                <a:schemeClr val="bg1"/>
              </a:solidFill>
            </a:endParaRPr>
          </a:p>
        </p:txBody>
      </p:sp>
    </p:spTree>
    <p:extLst>
      <p:ext uri="{BB962C8B-B14F-4D97-AF65-F5344CB8AC3E}">
        <p14:creationId xmlns:p14="http://schemas.microsoft.com/office/powerpoint/2010/main" val="1375755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684917" y="1431199"/>
            <a:ext cx="11056776" cy="2831544"/>
          </a:xfrm>
          <a:prstGeom prst="rect">
            <a:avLst/>
          </a:prstGeom>
          <a:noFill/>
        </p:spPr>
        <p:txBody>
          <a:bodyPr wrap="square" rtlCol="0">
            <a:spAutoFit/>
          </a:bodyPr>
          <a:lstStyle/>
          <a:p>
            <a:r>
              <a:rPr lang="en-GB" sz="2000" b="1" dirty="0" smtClean="0"/>
              <a:t>Special category data and criminal offence data requirements</a:t>
            </a:r>
          </a:p>
          <a:p>
            <a:endParaRPr lang="en-GB" sz="2000" dirty="0" smtClean="0"/>
          </a:p>
          <a:p>
            <a:r>
              <a:rPr lang="en-GB" sz="2000" dirty="0" smtClean="0"/>
              <a:t>Need to ensure there is a condition of processing</a:t>
            </a:r>
            <a:r>
              <a:rPr lang="en-GB" sz="2000" dirty="0"/>
              <a:t>: </a:t>
            </a:r>
            <a:r>
              <a:rPr lang="en-GB" sz="2000" dirty="0" smtClean="0"/>
              <a:t>“processing </a:t>
            </a:r>
            <a:r>
              <a:rPr lang="en-GB" sz="2000" dirty="0"/>
              <a:t>is necessary for archiving purposes in the public </a:t>
            </a:r>
            <a:r>
              <a:rPr lang="en-GB" sz="2000" dirty="0" smtClean="0"/>
              <a:t>interest” and that this is stated in the information sheet</a:t>
            </a:r>
          </a:p>
          <a:p>
            <a:endParaRPr lang="en-GB" sz="2000" dirty="0"/>
          </a:p>
          <a:p>
            <a:r>
              <a:rPr lang="en-GB" sz="2000" dirty="0" smtClean="0"/>
              <a:t>Should only be collected where necessary</a:t>
            </a:r>
          </a:p>
          <a:p>
            <a:endParaRPr lang="en-GB" sz="2000" dirty="0"/>
          </a:p>
          <a:p>
            <a:r>
              <a:rPr lang="en-GB" sz="2000" dirty="0" smtClean="0"/>
              <a:t>Need to complete a data protection impact assessment to process this type of data</a:t>
            </a:r>
            <a:endParaRPr lang="en-GB" sz="2000" dirty="0"/>
          </a:p>
          <a:p>
            <a:endParaRPr lang="en-GB" dirty="0"/>
          </a:p>
        </p:txBody>
      </p:sp>
    </p:spTree>
    <p:extLst>
      <p:ext uri="{BB962C8B-B14F-4D97-AF65-F5344CB8AC3E}">
        <p14:creationId xmlns:p14="http://schemas.microsoft.com/office/powerpoint/2010/main" val="257081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684917" y="1431199"/>
            <a:ext cx="11056776" cy="2523768"/>
          </a:xfrm>
          <a:prstGeom prst="rect">
            <a:avLst/>
          </a:prstGeom>
          <a:noFill/>
        </p:spPr>
        <p:txBody>
          <a:bodyPr wrap="square" rtlCol="0">
            <a:spAutoFit/>
          </a:bodyPr>
          <a:lstStyle/>
          <a:p>
            <a:r>
              <a:rPr lang="en-GB" sz="2000" b="1" dirty="0" smtClean="0"/>
              <a:t>Transferring personal data outside the EU</a:t>
            </a:r>
          </a:p>
          <a:p>
            <a:endParaRPr lang="en-GB" sz="2000" dirty="0" smtClean="0"/>
          </a:p>
          <a:p>
            <a:r>
              <a:rPr lang="en-GB" sz="2000" dirty="0"/>
              <a:t>Wherever possible, the transfer of personal data outside the EU should be </a:t>
            </a:r>
            <a:r>
              <a:rPr lang="en-GB" sz="2000" dirty="0" smtClean="0"/>
              <a:t>avoided</a:t>
            </a:r>
          </a:p>
          <a:p>
            <a:endParaRPr lang="en-GB" sz="2000" dirty="0"/>
          </a:p>
          <a:p>
            <a:r>
              <a:rPr lang="en-GB" sz="2000" dirty="0" smtClean="0"/>
              <a:t>If necessary, consent form and information sheet should seek explicit consent for the transfer </a:t>
            </a:r>
          </a:p>
          <a:p>
            <a:endParaRPr lang="en-GB" sz="2000" dirty="0"/>
          </a:p>
          <a:p>
            <a:r>
              <a:rPr lang="en-GB" sz="2000" dirty="0" smtClean="0"/>
              <a:t>Applicants should </a:t>
            </a:r>
            <a:r>
              <a:rPr lang="en-GB" sz="2000" dirty="0"/>
              <a:t>have consulted </a:t>
            </a:r>
            <a:r>
              <a:rPr lang="en-GB" sz="2000" dirty="0" smtClean="0"/>
              <a:t>CSD on the security provisions to enable the transfer</a:t>
            </a:r>
          </a:p>
          <a:p>
            <a:endParaRPr lang="en-GB" dirty="0"/>
          </a:p>
        </p:txBody>
      </p:sp>
    </p:spTree>
    <p:extLst>
      <p:ext uri="{BB962C8B-B14F-4D97-AF65-F5344CB8AC3E}">
        <p14:creationId xmlns:p14="http://schemas.microsoft.com/office/powerpoint/2010/main" val="3034327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310743" y="382554"/>
            <a:ext cx="3023118" cy="523220"/>
          </a:xfrm>
          <a:prstGeom prst="rect">
            <a:avLst/>
          </a:prstGeom>
          <a:noFill/>
        </p:spPr>
        <p:txBody>
          <a:bodyPr wrap="square" rtlCol="0">
            <a:spAutoFit/>
          </a:bodyPr>
          <a:lstStyle/>
          <a:p>
            <a:pPr algn="ctr"/>
            <a:r>
              <a:rPr lang="en-GB" sz="2800" b="1" dirty="0" smtClean="0">
                <a:solidFill>
                  <a:srgbClr val="CC9900"/>
                </a:solidFill>
              </a:rPr>
              <a:t>Summary</a:t>
            </a:r>
            <a:endParaRPr lang="en-GB" sz="2800" b="1" dirty="0">
              <a:solidFill>
                <a:srgbClr val="CC9900"/>
              </a:solidFill>
            </a:endParaRPr>
          </a:p>
        </p:txBody>
      </p:sp>
      <p:sp>
        <p:nvSpPr>
          <p:cNvPr id="15" name="TextBox 14"/>
          <p:cNvSpPr txBox="1"/>
          <p:nvPr/>
        </p:nvSpPr>
        <p:spPr>
          <a:xfrm>
            <a:off x="783771" y="1810139"/>
            <a:ext cx="11056776" cy="2616101"/>
          </a:xfrm>
          <a:prstGeom prst="rect">
            <a:avLst/>
          </a:prstGeom>
          <a:noFill/>
        </p:spPr>
        <p:txBody>
          <a:bodyPr wrap="square" rtlCol="0">
            <a:spAutoFit/>
          </a:bodyPr>
          <a:lstStyle/>
          <a:p>
            <a:r>
              <a:rPr lang="en-GB" b="1" dirty="0" smtClean="0"/>
              <a:t>GDPR</a:t>
            </a:r>
            <a:endParaRPr lang="en-GB" dirty="0"/>
          </a:p>
          <a:p>
            <a:endParaRPr lang="en-GB" sz="2000" dirty="0" smtClean="0"/>
          </a:p>
          <a:p>
            <a:pPr marL="285750" indent="-285750">
              <a:buFont typeface="Arial" panose="020B0604020202020204" pitchFamily="34" charset="0"/>
              <a:buChar char="•"/>
            </a:pPr>
            <a:r>
              <a:rPr lang="en-GB" dirty="0" smtClean="0"/>
              <a:t>Focus on ensuring that there is a voluntary consent process that fully informs participants about the management and use of their data</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Scrutinise the data management practices laid out within the application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If you’re unsure on any aspects of an application, contact </a:t>
            </a:r>
            <a:r>
              <a:rPr lang="en-GB" dirty="0" smtClean="0">
                <a:hlinkClick r:id="rId2"/>
              </a:rPr>
              <a:t>ethics@liverpool.ac.uk</a:t>
            </a:r>
            <a:r>
              <a:rPr lang="en-GB" dirty="0" smtClean="0"/>
              <a:t>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68303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310743" y="382554"/>
            <a:ext cx="3023118" cy="523220"/>
          </a:xfrm>
          <a:prstGeom prst="rect">
            <a:avLst/>
          </a:prstGeom>
          <a:noFill/>
        </p:spPr>
        <p:txBody>
          <a:bodyPr wrap="square" rtlCol="0">
            <a:spAutoFit/>
          </a:bodyPr>
          <a:lstStyle/>
          <a:p>
            <a:pPr algn="ctr"/>
            <a:r>
              <a:rPr lang="en-GB" sz="2800" b="1" dirty="0" smtClean="0">
                <a:solidFill>
                  <a:srgbClr val="CC9900"/>
                </a:solidFill>
              </a:rPr>
              <a:t>Further guidance</a:t>
            </a:r>
            <a:endParaRPr lang="en-GB" sz="2800" b="1" dirty="0">
              <a:solidFill>
                <a:srgbClr val="CC9900"/>
              </a:solidFill>
            </a:endParaRPr>
          </a:p>
        </p:txBody>
      </p:sp>
      <p:sp>
        <p:nvSpPr>
          <p:cNvPr id="15" name="TextBox 14"/>
          <p:cNvSpPr txBox="1"/>
          <p:nvPr/>
        </p:nvSpPr>
        <p:spPr>
          <a:xfrm>
            <a:off x="783771" y="1810139"/>
            <a:ext cx="11056776" cy="2831544"/>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t>Information Commissioner’s Office</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Research ethics guidebook</a:t>
            </a:r>
          </a:p>
          <a:p>
            <a:pPr marL="342900" indent="-342900">
              <a:buFont typeface="Arial" panose="020B0604020202020204" pitchFamily="34" charset="0"/>
              <a:buChar char="•"/>
            </a:pPr>
            <a:r>
              <a:rPr lang="en-GB" sz="2000" dirty="0" smtClean="0"/>
              <a:t>ESRC Framework for Research Ethics</a:t>
            </a:r>
          </a:p>
          <a:p>
            <a:endParaRPr lang="en-GB" sz="2000" dirty="0" smtClean="0"/>
          </a:p>
          <a:p>
            <a:pPr marL="342900" indent="-342900">
              <a:buFont typeface="Arial" panose="020B0604020202020204" pitchFamily="34" charset="0"/>
              <a:buChar char="•"/>
            </a:pPr>
            <a:r>
              <a:rPr lang="en-GB" sz="2000" dirty="0"/>
              <a:t>University of Liverpool Data </a:t>
            </a:r>
            <a:r>
              <a:rPr lang="en-GB" sz="2000" dirty="0" smtClean="0"/>
              <a:t>Protection Policy</a:t>
            </a:r>
            <a:endParaRPr lang="en-GB" sz="2000" dirty="0"/>
          </a:p>
          <a:p>
            <a:pPr marL="342900" indent="-342900">
              <a:buFont typeface="Arial" panose="020B0604020202020204" pitchFamily="34" charset="0"/>
              <a:buChar char="•"/>
            </a:pPr>
            <a:r>
              <a:rPr lang="en-GB" sz="2000" dirty="0" smtClean="0"/>
              <a:t>University of Liverpool Data Management Policy</a:t>
            </a:r>
          </a:p>
          <a:p>
            <a:pPr marL="342900" indent="-342900">
              <a:buFont typeface="Arial" panose="020B0604020202020204" pitchFamily="34" charset="0"/>
              <a:buChar char="•"/>
            </a:pPr>
            <a:r>
              <a:rPr lang="en-GB" sz="2000" dirty="0" smtClean="0"/>
              <a:t>University of Liverpool Research Ethics Policy</a:t>
            </a:r>
            <a:endParaRPr lang="en-GB" sz="2000" dirty="0"/>
          </a:p>
          <a:p>
            <a:endParaRPr lang="en-GB" dirty="0"/>
          </a:p>
        </p:txBody>
      </p:sp>
    </p:spTree>
    <p:extLst>
      <p:ext uri="{BB962C8B-B14F-4D97-AF65-F5344CB8AC3E}">
        <p14:creationId xmlns:p14="http://schemas.microsoft.com/office/powerpoint/2010/main" val="2665128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4310743" y="382554"/>
            <a:ext cx="3023118" cy="523220"/>
          </a:xfrm>
          <a:prstGeom prst="rect">
            <a:avLst/>
          </a:prstGeom>
          <a:noFill/>
        </p:spPr>
        <p:txBody>
          <a:bodyPr wrap="square" rtlCol="0">
            <a:spAutoFit/>
          </a:bodyPr>
          <a:lstStyle/>
          <a:p>
            <a:pPr algn="ctr"/>
            <a:r>
              <a:rPr lang="en-GB" sz="2800" b="1" dirty="0" smtClean="0">
                <a:solidFill>
                  <a:srgbClr val="CC9900"/>
                </a:solidFill>
              </a:rPr>
              <a:t>Contacts</a:t>
            </a:r>
            <a:endParaRPr lang="en-GB" sz="2800" b="1" dirty="0">
              <a:solidFill>
                <a:srgbClr val="CC9900"/>
              </a:solidFill>
            </a:endParaRPr>
          </a:p>
        </p:txBody>
      </p:sp>
      <p:sp>
        <p:nvSpPr>
          <p:cNvPr id="15" name="TextBox 14"/>
          <p:cNvSpPr txBox="1"/>
          <p:nvPr/>
        </p:nvSpPr>
        <p:spPr>
          <a:xfrm>
            <a:off x="1019503" y="1810139"/>
            <a:ext cx="9906998" cy="4401205"/>
          </a:xfrm>
          <a:prstGeom prst="rect">
            <a:avLst/>
          </a:prstGeom>
          <a:noFill/>
        </p:spPr>
        <p:txBody>
          <a:bodyPr wrap="square" numCol="2" rtlCol="0">
            <a:spAutoFit/>
          </a:bodyPr>
          <a:lstStyle/>
          <a:p>
            <a:r>
              <a:rPr lang="en-GB" sz="2000" b="1" dirty="0" smtClean="0"/>
              <a:t>Research ethics</a:t>
            </a:r>
          </a:p>
          <a:p>
            <a:endParaRPr lang="en-GB" sz="2000" dirty="0" smtClean="0"/>
          </a:p>
          <a:p>
            <a:r>
              <a:rPr lang="fr-FR" sz="2000" dirty="0"/>
              <a:t>Email: </a:t>
            </a:r>
            <a:r>
              <a:rPr lang="fr-FR" sz="2000" dirty="0" smtClean="0">
                <a:hlinkClick r:id="rId2"/>
              </a:rPr>
              <a:t>ethics@liverpool.ac.uk</a:t>
            </a:r>
            <a:r>
              <a:rPr lang="fr-FR" sz="2000" dirty="0" smtClean="0"/>
              <a:t> </a:t>
            </a:r>
            <a:endParaRPr lang="fr-FR" sz="2000" dirty="0"/>
          </a:p>
          <a:p>
            <a:endParaRPr lang="fr-FR" sz="2000" dirty="0"/>
          </a:p>
          <a:p>
            <a:endParaRPr lang="fr-FR" sz="2000" dirty="0"/>
          </a:p>
          <a:p>
            <a:r>
              <a:rPr lang="en-GB" sz="2000" dirty="0"/>
              <a:t>Telephone: 0151 794 8290</a:t>
            </a:r>
          </a:p>
          <a:p>
            <a:r>
              <a:rPr lang="en-GB" sz="2000" dirty="0"/>
              <a:t>	     0151 </a:t>
            </a:r>
            <a:r>
              <a:rPr lang="en-GB" sz="2000" dirty="0" smtClean="0"/>
              <a:t>794 8278</a:t>
            </a:r>
            <a:endParaRPr lang="en-GB" sz="2000" dirty="0"/>
          </a:p>
          <a:p>
            <a:r>
              <a:rPr lang="en-GB" sz="2000" dirty="0"/>
              <a:t>	     0151 795 </a:t>
            </a:r>
            <a:r>
              <a:rPr lang="en-GB" sz="2000" dirty="0" smtClean="0"/>
              <a:t>8355</a:t>
            </a:r>
          </a:p>
          <a:p>
            <a:endParaRPr lang="en-GB" sz="2000" dirty="0"/>
          </a:p>
          <a:p>
            <a:r>
              <a:rPr lang="fr-FR" sz="2000" dirty="0" err="1" smtClean="0"/>
              <a:t>Website</a:t>
            </a:r>
            <a:r>
              <a:rPr lang="fr-FR" sz="2000" dirty="0" smtClean="0"/>
              <a:t>: </a:t>
            </a:r>
            <a:r>
              <a:rPr lang="fr-FR" sz="2000" dirty="0" smtClean="0">
                <a:hlinkClick r:id="rId3"/>
              </a:rPr>
              <a:t>https</a:t>
            </a:r>
            <a:r>
              <a:rPr lang="fr-FR" sz="2000" dirty="0">
                <a:hlinkClick r:id="rId3"/>
              </a:rPr>
              <a:t>://</a:t>
            </a:r>
            <a:r>
              <a:rPr lang="fr-FR" sz="2000" dirty="0" smtClean="0">
                <a:hlinkClick r:id="rId3"/>
              </a:rPr>
              <a:t>www.liverpool.ac.uk/researchethics</a:t>
            </a:r>
            <a:r>
              <a:rPr lang="fr-FR" sz="2000" dirty="0" smtClean="0"/>
              <a:t>  </a:t>
            </a:r>
            <a:endParaRPr lang="fr-FR" sz="2000" dirty="0"/>
          </a:p>
          <a:p>
            <a:endParaRPr lang="fr-FR" sz="2000" dirty="0"/>
          </a:p>
          <a:p>
            <a:endParaRPr lang="en-GB" sz="2000" dirty="0" smtClean="0"/>
          </a:p>
          <a:p>
            <a:endParaRPr lang="en-GB" sz="2000" dirty="0"/>
          </a:p>
          <a:p>
            <a:r>
              <a:rPr lang="en-GB" sz="2000" b="1" dirty="0" smtClean="0"/>
              <a:t>Legal &amp; Compliance</a:t>
            </a:r>
          </a:p>
          <a:p>
            <a:endParaRPr lang="en-GB" sz="2000" dirty="0"/>
          </a:p>
          <a:p>
            <a:r>
              <a:rPr lang="en-GB" sz="2000" dirty="0" smtClean="0"/>
              <a:t>Vicki Heath, Data Protection Officer</a:t>
            </a:r>
          </a:p>
          <a:p>
            <a:r>
              <a:rPr lang="en-GB" sz="2000" dirty="0" smtClean="0"/>
              <a:t>Kevan Ryan, Director of Legal &amp; Compliance</a:t>
            </a:r>
          </a:p>
          <a:p>
            <a:endParaRPr lang="en-GB" sz="2000" dirty="0" smtClean="0"/>
          </a:p>
          <a:p>
            <a:r>
              <a:rPr lang="fr-FR" sz="2000" dirty="0"/>
              <a:t>Email: </a:t>
            </a:r>
            <a:r>
              <a:rPr lang="fr-FR" sz="2000" dirty="0" smtClean="0">
                <a:hlinkClick r:id="rId4"/>
              </a:rPr>
              <a:t>V.Heath@liverpool.ac.uk</a:t>
            </a:r>
            <a:r>
              <a:rPr lang="fr-FR" sz="2000" dirty="0" smtClean="0"/>
              <a:t>  </a:t>
            </a:r>
          </a:p>
          <a:p>
            <a:r>
              <a:rPr lang="fr-FR" sz="2000" dirty="0"/>
              <a:t>            </a:t>
            </a:r>
            <a:r>
              <a:rPr lang="fr-FR" sz="2000" dirty="0" smtClean="0">
                <a:hlinkClick r:id="rId5"/>
              </a:rPr>
              <a:t>ryank@liverpool.ac.uk</a:t>
            </a:r>
            <a:r>
              <a:rPr lang="fr-FR" sz="2000" dirty="0" smtClean="0"/>
              <a:t> </a:t>
            </a:r>
            <a:endParaRPr lang="fr-FR" sz="2000" dirty="0"/>
          </a:p>
          <a:p>
            <a:endParaRPr lang="en-GB" sz="2000" dirty="0" smtClean="0"/>
          </a:p>
          <a:p>
            <a:r>
              <a:rPr lang="en-GB" sz="2000" dirty="0"/>
              <a:t>Telephone: 0151 794 2148</a:t>
            </a:r>
            <a:endParaRPr lang="en-GB" sz="2000" dirty="0" smtClean="0"/>
          </a:p>
          <a:p>
            <a:r>
              <a:rPr lang="en-GB" sz="2000" dirty="0"/>
              <a:t>	     0151 794 2110</a:t>
            </a:r>
            <a:endParaRPr lang="en-GB" sz="2000" dirty="0" smtClean="0"/>
          </a:p>
          <a:p>
            <a:endParaRPr lang="en-GB" sz="2000" dirty="0"/>
          </a:p>
          <a:p>
            <a:r>
              <a:rPr lang="fr-FR" sz="2000" dirty="0" err="1" smtClean="0"/>
              <a:t>Website</a:t>
            </a:r>
            <a:r>
              <a:rPr lang="fr-FR" sz="2000" dirty="0"/>
              <a:t>: </a:t>
            </a:r>
            <a:r>
              <a:rPr lang="fr-FR" sz="2000" dirty="0">
                <a:hlinkClick r:id="rId6"/>
              </a:rPr>
              <a:t>https://www.liverpool.ac.uk/legal</a:t>
            </a:r>
            <a:r>
              <a:rPr lang="fr-FR" sz="2000" dirty="0" smtClean="0">
                <a:hlinkClick r:id="rId6"/>
              </a:rPr>
              <a:t>/</a:t>
            </a:r>
            <a:endParaRPr lang="fr-FR" sz="2000" dirty="0" smtClean="0"/>
          </a:p>
          <a:p>
            <a:endParaRPr lang="fr-FR" sz="2000" dirty="0"/>
          </a:p>
          <a:p>
            <a:endParaRPr lang="en-GB" sz="2000" dirty="0" smtClean="0"/>
          </a:p>
        </p:txBody>
      </p:sp>
    </p:spTree>
    <p:extLst>
      <p:ext uri="{BB962C8B-B14F-4D97-AF65-F5344CB8AC3E}">
        <p14:creationId xmlns:p14="http://schemas.microsoft.com/office/powerpoint/2010/main" val="2605580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1352939" y="2911152"/>
            <a:ext cx="10235682" cy="1015663"/>
          </a:xfrm>
          <a:prstGeom prst="rect">
            <a:avLst/>
          </a:prstGeom>
          <a:noFill/>
        </p:spPr>
        <p:txBody>
          <a:bodyPr wrap="square" rtlCol="0">
            <a:spAutoFit/>
          </a:bodyPr>
          <a:lstStyle/>
          <a:p>
            <a:r>
              <a:rPr lang="en-GB" sz="6000" dirty="0">
                <a:solidFill>
                  <a:schemeClr val="bg1"/>
                </a:solidFill>
              </a:rPr>
              <a:t>Ethics  </a:t>
            </a:r>
            <a:r>
              <a:rPr lang="en-GB" sz="6000" dirty="0" smtClean="0">
                <a:solidFill>
                  <a:schemeClr val="bg1"/>
                </a:solidFill>
              </a:rPr>
              <a:t>Scenarios and examples  </a:t>
            </a:r>
            <a:endParaRPr lang="en-GB" sz="6000" dirty="0">
              <a:solidFill>
                <a:schemeClr val="bg1"/>
              </a:solidFill>
            </a:endParaRPr>
          </a:p>
        </p:txBody>
      </p:sp>
    </p:spTree>
    <p:extLst>
      <p:ext uri="{BB962C8B-B14F-4D97-AF65-F5344CB8AC3E}">
        <p14:creationId xmlns:p14="http://schemas.microsoft.com/office/powerpoint/2010/main" val="4010665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9816" y="2725152"/>
            <a:ext cx="10440785" cy="1477328"/>
          </a:xfrm>
          <a:prstGeom prst="rect">
            <a:avLst/>
          </a:prstGeom>
        </p:spPr>
        <p:txBody>
          <a:bodyPr wrap="square">
            <a:spAutoFit/>
          </a:bodyPr>
          <a:lstStyle/>
          <a:p>
            <a:pPr marL="228600">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Professor A’s research was a study of British policing.  The aims of this study were to explore the factors that shape officers’ decision-making and their exercise of discretion by shadowing their operations and keeping a diary of notable incident. Professor A observed an incident in which a police officer lied to a victim of crime. The victim of the crime makes a complaint to the </a:t>
            </a:r>
            <a:r>
              <a:rPr lang="en-GB" dirty="0" smtClean="0">
                <a:latin typeface="Calibri" panose="020F0502020204030204" pitchFamily="34" charset="0"/>
                <a:ea typeface="Calibri" panose="020F0502020204030204" pitchFamily="34" charset="0"/>
                <a:cs typeface="Times New Roman" panose="02020603050405020304" pitchFamily="18" charset="0"/>
              </a:rPr>
              <a:t>Police, </a:t>
            </a:r>
            <a:r>
              <a:rPr lang="en-GB" dirty="0">
                <a:latin typeface="Calibri" panose="020F0502020204030204" pitchFamily="34" charset="0"/>
                <a:ea typeface="Calibri" panose="020F0502020204030204" pitchFamily="34" charset="0"/>
                <a:cs typeface="Times New Roman" panose="02020603050405020304" pitchFamily="18" charset="0"/>
              </a:rPr>
              <a:t>and the Chief Constable requests that Professor A’s field notes are handed over.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a:off x="3648364" y="4202480"/>
            <a:ext cx="18472" cy="10160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650837" y="5218545"/>
            <a:ext cx="2456873" cy="646331"/>
          </a:xfrm>
          <a:prstGeom prst="rect">
            <a:avLst/>
          </a:prstGeom>
          <a:noFill/>
        </p:spPr>
        <p:txBody>
          <a:bodyPr wrap="square" rtlCol="0">
            <a:spAutoFit/>
          </a:bodyPr>
          <a:lstStyle/>
          <a:p>
            <a:r>
              <a:rPr lang="en-GB" sz="1200" dirty="0" smtClean="0">
                <a:solidFill>
                  <a:srgbClr val="FF0000"/>
                </a:solidFill>
              </a:rPr>
              <a:t>A witness statement should be written instead of handing over the field notes </a:t>
            </a:r>
            <a:endParaRPr lang="en-GB" sz="1200" dirty="0">
              <a:solidFill>
                <a:srgbClr val="FF0000"/>
              </a:solidFill>
            </a:endParaRPr>
          </a:p>
        </p:txBody>
      </p:sp>
      <p:cxnSp>
        <p:nvCxnSpPr>
          <p:cNvPr id="7" name="Straight Connector 6"/>
          <p:cNvCxnSpPr/>
          <p:nvPr/>
        </p:nvCxnSpPr>
        <p:spPr>
          <a:xfrm flipH="1" flipV="1">
            <a:off x="7536873" y="2032000"/>
            <a:ext cx="9236" cy="693152"/>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8" name="TextBox 7"/>
          <p:cNvSpPr txBox="1"/>
          <p:nvPr/>
        </p:nvSpPr>
        <p:spPr>
          <a:xfrm>
            <a:off x="6396181" y="1247824"/>
            <a:ext cx="2299855" cy="954107"/>
          </a:xfrm>
          <a:prstGeom prst="rect">
            <a:avLst/>
          </a:prstGeom>
          <a:noFill/>
        </p:spPr>
        <p:txBody>
          <a:bodyPr wrap="square" rtlCol="0">
            <a:spAutoFit/>
          </a:bodyPr>
          <a:lstStyle/>
          <a:p>
            <a:r>
              <a:rPr lang="en-GB" sz="1400" dirty="0" smtClean="0">
                <a:solidFill>
                  <a:srgbClr val="FF0000"/>
                </a:solidFill>
              </a:rPr>
              <a:t>Was this covered in the original PIS, if so </a:t>
            </a:r>
            <a:r>
              <a:rPr lang="en-GB" sz="1400" dirty="0" smtClean="0">
                <a:solidFill>
                  <a:srgbClr val="FF0000"/>
                </a:solidFill>
              </a:rPr>
              <a:t>whatever </a:t>
            </a:r>
            <a:r>
              <a:rPr lang="en-GB" sz="1400" dirty="0" smtClean="0">
                <a:solidFill>
                  <a:srgbClr val="FF0000"/>
                </a:solidFill>
              </a:rPr>
              <a:t>was stated should be adhered to</a:t>
            </a:r>
            <a:endParaRPr lang="en-GB" sz="1400" dirty="0">
              <a:solidFill>
                <a:srgbClr val="FF0000"/>
              </a:solidFill>
            </a:endParaRPr>
          </a:p>
        </p:txBody>
      </p:sp>
      <p:cxnSp>
        <p:nvCxnSpPr>
          <p:cNvPr id="6" name="Straight Connector 5"/>
          <p:cNvCxnSpPr/>
          <p:nvPr/>
        </p:nvCxnSpPr>
        <p:spPr>
          <a:xfrm>
            <a:off x="9376475" y="3843580"/>
            <a:ext cx="15498" cy="113137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617058" y="5067946"/>
            <a:ext cx="2448732" cy="954107"/>
          </a:xfrm>
          <a:prstGeom prst="rect">
            <a:avLst/>
          </a:prstGeom>
          <a:noFill/>
        </p:spPr>
        <p:txBody>
          <a:bodyPr wrap="square" rtlCol="0">
            <a:spAutoFit/>
          </a:bodyPr>
          <a:lstStyle/>
          <a:p>
            <a:r>
              <a:rPr lang="en-GB" sz="1400" dirty="0" smtClean="0">
                <a:solidFill>
                  <a:srgbClr val="FF0000"/>
                </a:solidFill>
              </a:rPr>
              <a:t>A clear statement and understanding of disclosure should be outlined before the research takes place</a:t>
            </a:r>
            <a:endParaRPr lang="en-GB" sz="1400" dirty="0">
              <a:solidFill>
                <a:srgbClr val="FF0000"/>
              </a:solidFill>
            </a:endParaRPr>
          </a:p>
        </p:txBody>
      </p:sp>
    </p:spTree>
    <p:extLst>
      <p:ext uri="{BB962C8B-B14F-4D97-AF65-F5344CB8AC3E}">
        <p14:creationId xmlns:p14="http://schemas.microsoft.com/office/powerpoint/2010/main" val="3807762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1510" y="2431017"/>
            <a:ext cx="10360429" cy="1477328"/>
          </a:xfrm>
          <a:prstGeom prst="rect">
            <a:avLst/>
          </a:prstGeom>
        </p:spPr>
        <p:txBody>
          <a:bodyPr wrap="square">
            <a:spAutoFit/>
          </a:bodyPr>
          <a:lstStyle/>
          <a:p>
            <a:r>
              <a:rPr lang="en-GB" dirty="0"/>
              <a:t>Student A is undertaking a qualitative research project which involves interviewing members of a diabetes support group. The student approached the participants through the group’s Chairperson and volunteers got in touch with the student expressing an interest to take part. During one of the interviews, a participant becomes distressed when discussing the effects of living with diabetes. How should the student handle the situation? Who does the student need to inform?</a:t>
            </a:r>
          </a:p>
        </p:txBody>
      </p:sp>
      <p:cxnSp>
        <p:nvCxnSpPr>
          <p:cNvPr id="3" name="Straight Connector 2"/>
          <p:cNvCxnSpPr/>
          <p:nvPr/>
        </p:nvCxnSpPr>
        <p:spPr>
          <a:xfrm>
            <a:off x="1542473" y="3908345"/>
            <a:ext cx="9236" cy="14025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60219" y="5310909"/>
            <a:ext cx="3038764" cy="276999"/>
          </a:xfrm>
          <a:prstGeom prst="rect">
            <a:avLst/>
          </a:prstGeom>
          <a:noFill/>
        </p:spPr>
        <p:txBody>
          <a:bodyPr wrap="square" rtlCol="0">
            <a:spAutoFit/>
          </a:bodyPr>
          <a:lstStyle/>
          <a:p>
            <a:r>
              <a:rPr lang="en-GB" sz="1200" dirty="0" smtClean="0">
                <a:solidFill>
                  <a:srgbClr val="FF0000"/>
                </a:solidFill>
              </a:rPr>
              <a:t>Should this study have ever been approved? </a:t>
            </a:r>
            <a:endParaRPr lang="en-GB" sz="1200" dirty="0">
              <a:solidFill>
                <a:srgbClr val="FF0000"/>
              </a:solidFill>
            </a:endParaRPr>
          </a:p>
        </p:txBody>
      </p:sp>
      <p:cxnSp>
        <p:nvCxnSpPr>
          <p:cNvPr id="7" name="Straight Connector 6"/>
          <p:cNvCxnSpPr/>
          <p:nvPr/>
        </p:nvCxnSpPr>
        <p:spPr>
          <a:xfrm flipH="1" flipV="1">
            <a:off x="5652655" y="1246909"/>
            <a:ext cx="9236" cy="11841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13382" y="705287"/>
            <a:ext cx="3057237" cy="646331"/>
          </a:xfrm>
          <a:prstGeom prst="rect">
            <a:avLst/>
          </a:prstGeom>
          <a:noFill/>
        </p:spPr>
        <p:txBody>
          <a:bodyPr wrap="square" rtlCol="0">
            <a:spAutoFit/>
          </a:bodyPr>
          <a:lstStyle/>
          <a:p>
            <a:r>
              <a:rPr lang="en-GB" sz="1200" dirty="0" smtClean="0">
                <a:solidFill>
                  <a:srgbClr val="FF0000"/>
                </a:solidFill>
              </a:rPr>
              <a:t>A distress protocol should be in place, the student should follow the </a:t>
            </a:r>
            <a:r>
              <a:rPr lang="en-GB" sz="1200" dirty="0" smtClean="0">
                <a:solidFill>
                  <a:srgbClr val="FF0000"/>
                </a:solidFill>
              </a:rPr>
              <a:t>pre- </a:t>
            </a:r>
            <a:r>
              <a:rPr lang="en-GB" sz="1200" dirty="0" smtClean="0">
                <a:solidFill>
                  <a:srgbClr val="FF0000"/>
                </a:solidFill>
              </a:rPr>
              <a:t>determined protocol</a:t>
            </a:r>
            <a:endParaRPr lang="en-GB" sz="1200" dirty="0">
              <a:solidFill>
                <a:srgbClr val="FF0000"/>
              </a:solidFill>
            </a:endParaRPr>
          </a:p>
        </p:txBody>
      </p:sp>
      <p:cxnSp>
        <p:nvCxnSpPr>
          <p:cNvPr id="10" name="Straight Connector 9"/>
          <p:cNvCxnSpPr/>
          <p:nvPr/>
        </p:nvCxnSpPr>
        <p:spPr>
          <a:xfrm>
            <a:off x="8728364" y="3574473"/>
            <a:ext cx="36945" cy="11268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035636" y="4664578"/>
            <a:ext cx="1939636" cy="646331"/>
          </a:xfrm>
          <a:prstGeom prst="rect">
            <a:avLst/>
          </a:prstGeom>
          <a:noFill/>
        </p:spPr>
        <p:txBody>
          <a:bodyPr wrap="square" rtlCol="0">
            <a:spAutoFit/>
          </a:bodyPr>
          <a:lstStyle/>
          <a:p>
            <a:r>
              <a:rPr lang="en-GB" sz="1200" dirty="0" smtClean="0">
                <a:solidFill>
                  <a:srgbClr val="FF0000"/>
                </a:solidFill>
              </a:rPr>
              <a:t>A debrief should be available which lists the relevant support services </a:t>
            </a:r>
            <a:endParaRPr lang="en-GB" sz="1200" dirty="0">
              <a:solidFill>
                <a:srgbClr val="FF0000"/>
              </a:solidFill>
            </a:endParaRPr>
          </a:p>
        </p:txBody>
      </p:sp>
      <p:cxnSp>
        <p:nvCxnSpPr>
          <p:cNvPr id="13" name="Straight Connector 12"/>
          <p:cNvCxnSpPr/>
          <p:nvPr/>
        </p:nvCxnSpPr>
        <p:spPr>
          <a:xfrm>
            <a:off x="5569527" y="3823855"/>
            <a:ext cx="9237" cy="16255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42690" y="5587908"/>
            <a:ext cx="2927929" cy="646331"/>
          </a:xfrm>
          <a:prstGeom prst="rect">
            <a:avLst/>
          </a:prstGeom>
          <a:noFill/>
        </p:spPr>
        <p:txBody>
          <a:bodyPr wrap="square" rtlCol="0">
            <a:spAutoFit/>
          </a:bodyPr>
          <a:lstStyle/>
          <a:p>
            <a:r>
              <a:rPr lang="en-GB" sz="1200" dirty="0" smtClean="0">
                <a:solidFill>
                  <a:srgbClr val="FF0000"/>
                </a:solidFill>
              </a:rPr>
              <a:t>The distress protocol should outline who the student should contact. The students supervisor be aware. </a:t>
            </a:r>
            <a:endParaRPr lang="en-GB" sz="1200" dirty="0">
              <a:solidFill>
                <a:srgbClr val="FF0000"/>
              </a:solidFill>
            </a:endParaRPr>
          </a:p>
        </p:txBody>
      </p:sp>
    </p:spTree>
    <p:extLst>
      <p:ext uri="{BB962C8B-B14F-4D97-AF65-F5344CB8AC3E}">
        <p14:creationId xmlns:p14="http://schemas.microsoft.com/office/powerpoint/2010/main" val="2182293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370" y="2431702"/>
            <a:ext cx="11829011" cy="1754326"/>
          </a:xfrm>
          <a:prstGeom prst="rect">
            <a:avLst/>
          </a:prstGeom>
        </p:spPr>
        <p:txBody>
          <a:bodyPr wrap="square">
            <a:spAutoFit/>
          </a:bodyPr>
          <a:lstStyle/>
          <a:p>
            <a:pPr marL="226695">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A study involved video observation of group dynamics during student discussions over the course of tutorials in one academic year. Research ethics approval was sought, and all students who participated in the discussions had signed consent forms, agreeing to be videoed. Subsequently, one student dropped out of the course and decided that he also wanted to withdraw from the study. He asked for his data to be destroyed. Destroying the video recordings would mean that the researcher will lose data on all the other students who had been involved in those discussions. What are the challenges, and lessons for the future?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flipH="1" flipV="1">
            <a:off x="6641869" y="1379913"/>
            <a:ext cx="16626" cy="105178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503025" y="494299"/>
            <a:ext cx="2310939" cy="1015663"/>
          </a:xfrm>
          <a:prstGeom prst="rect">
            <a:avLst/>
          </a:prstGeom>
          <a:noFill/>
        </p:spPr>
        <p:txBody>
          <a:bodyPr wrap="square" rtlCol="0">
            <a:spAutoFit/>
          </a:bodyPr>
          <a:lstStyle/>
          <a:p>
            <a:r>
              <a:rPr lang="en-GB" sz="1200" dirty="0" smtClean="0">
                <a:solidFill>
                  <a:srgbClr val="FF0000"/>
                </a:solidFill>
              </a:rPr>
              <a:t>What withdrawal processes was promised to participants? If full withdrawal was stated on the PIS then all data will need to be destroyed </a:t>
            </a:r>
            <a:endParaRPr lang="en-GB" sz="1200" dirty="0">
              <a:solidFill>
                <a:srgbClr val="FF0000"/>
              </a:solidFill>
            </a:endParaRPr>
          </a:p>
        </p:txBody>
      </p:sp>
      <p:cxnSp>
        <p:nvCxnSpPr>
          <p:cNvPr id="7" name="Straight Connector 6"/>
          <p:cNvCxnSpPr/>
          <p:nvPr/>
        </p:nvCxnSpPr>
        <p:spPr>
          <a:xfrm>
            <a:off x="5478086" y="3890356"/>
            <a:ext cx="0" cy="113884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272742" y="4995949"/>
            <a:ext cx="2801389" cy="646331"/>
          </a:xfrm>
          <a:prstGeom prst="rect">
            <a:avLst/>
          </a:prstGeom>
          <a:noFill/>
        </p:spPr>
        <p:txBody>
          <a:bodyPr wrap="square" rtlCol="0">
            <a:spAutoFit/>
          </a:bodyPr>
          <a:lstStyle/>
          <a:p>
            <a:r>
              <a:rPr lang="en-GB" sz="1200" dirty="0" smtClean="0">
                <a:solidFill>
                  <a:srgbClr val="FF0000"/>
                </a:solidFill>
              </a:rPr>
              <a:t>Can participants be blurred on the video </a:t>
            </a:r>
            <a:r>
              <a:rPr lang="en-GB" sz="1200" dirty="0" smtClean="0">
                <a:solidFill>
                  <a:srgbClr val="FF0000"/>
                </a:solidFill>
              </a:rPr>
              <a:t>recording. </a:t>
            </a:r>
            <a:r>
              <a:rPr lang="en-GB" sz="1200" dirty="0">
                <a:solidFill>
                  <a:srgbClr val="FF0000"/>
                </a:solidFill>
              </a:rPr>
              <a:t>C</a:t>
            </a:r>
            <a:r>
              <a:rPr lang="en-GB" sz="1200" dirty="0" smtClean="0">
                <a:solidFill>
                  <a:srgbClr val="FF0000"/>
                </a:solidFill>
              </a:rPr>
              <a:t>an </a:t>
            </a:r>
            <a:r>
              <a:rPr lang="en-GB" sz="1200" dirty="0" smtClean="0">
                <a:solidFill>
                  <a:srgbClr val="FF0000"/>
                </a:solidFill>
              </a:rPr>
              <a:t>this be offered in the future as a withdrawing option?  </a:t>
            </a:r>
            <a:endParaRPr lang="en-GB" sz="1200" dirty="0">
              <a:solidFill>
                <a:srgbClr val="FF0000"/>
              </a:solidFill>
            </a:endParaRPr>
          </a:p>
        </p:txBody>
      </p:sp>
      <p:cxnSp>
        <p:nvCxnSpPr>
          <p:cNvPr id="6" name="Straight Connector 5"/>
          <p:cNvCxnSpPr/>
          <p:nvPr/>
        </p:nvCxnSpPr>
        <p:spPr>
          <a:xfrm flipV="1">
            <a:off x="1890793" y="1906292"/>
            <a:ext cx="0" cy="5254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9932" y="494299"/>
            <a:ext cx="2696705" cy="1600438"/>
          </a:xfrm>
          <a:prstGeom prst="rect">
            <a:avLst/>
          </a:prstGeom>
          <a:noFill/>
        </p:spPr>
        <p:txBody>
          <a:bodyPr wrap="square" rtlCol="0">
            <a:spAutoFit/>
          </a:bodyPr>
          <a:lstStyle/>
          <a:p>
            <a:r>
              <a:rPr lang="en-GB" sz="1400" dirty="0" smtClean="0">
                <a:solidFill>
                  <a:srgbClr val="FF0000"/>
                </a:solidFill>
              </a:rPr>
              <a:t>Might be possible that notes could be made of the other student (excluding interactions with the withdrawn participant) before the data is destroyed, so that part of the data would not be completely lost. </a:t>
            </a:r>
            <a:endParaRPr lang="en-GB" sz="1400" dirty="0">
              <a:solidFill>
                <a:srgbClr val="FF0000"/>
              </a:solidFill>
            </a:endParaRPr>
          </a:p>
        </p:txBody>
      </p:sp>
    </p:spTree>
    <p:extLst>
      <p:ext uri="{BB962C8B-B14F-4D97-AF65-F5344CB8AC3E}">
        <p14:creationId xmlns:p14="http://schemas.microsoft.com/office/powerpoint/2010/main" val="178849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2604" y="3011478"/>
            <a:ext cx="11449396" cy="1200329"/>
          </a:xfrm>
          <a:prstGeom prst="rect">
            <a:avLst/>
          </a:prstGeom>
        </p:spPr>
        <p:txBody>
          <a:bodyPr wrap="square">
            <a:spAutoFit/>
          </a:bodyPr>
          <a:lstStyle/>
          <a:p>
            <a:r>
              <a:rPr lang="en-GB" dirty="0"/>
              <a:t>Student B interviews a Director from the Company Director on the impact that proposed of changes to a piece of legislation. Research ethics approval was sought, and the Director agreed for the use of identifiable quotes in the report. However, viewing the final report, the Director claims that the quotes attributable to him are inaccurate; and that he was not told that the report would be made publicly available. What considerations should the ethics review have identified?</a:t>
            </a:r>
          </a:p>
        </p:txBody>
      </p:sp>
      <p:cxnSp>
        <p:nvCxnSpPr>
          <p:cNvPr id="3" name="Straight Connector 2"/>
          <p:cNvCxnSpPr/>
          <p:nvPr/>
        </p:nvCxnSpPr>
        <p:spPr>
          <a:xfrm>
            <a:off x="5345084" y="4123113"/>
            <a:ext cx="16625" cy="85621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72248" y="4979324"/>
            <a:ext cx="2144684" cy="646331"/>
          </a:xfrm>
          <a:prstGeom prst="rect">
            <a:avLst/>
          </a:prstGeom>
          <a:noFill/>
        </p:spPr>
        <p:txBody>
          <a:bodyPr wrap="square" rtlCol="0">
            <a:spAutoFit/>
          </a:bodyPr>
          <a:lstStyle/>
          <a:p>
            <a:r>
              <a:rPr lang="en-GB" sz="1200" dirty="0" smtClean="0">
                <a:solidFill>
                  <a:srgbClr val="FF0000"/>
                </a:solidFill>
              </a:rPr>
              <a:t>The information sheet should have clearly stated how the report would </a:t>
            </a:r>
            <a:r>
              <a:rPr lang="en-GB" sz="1200" dirty="0">
                <a:solidFill>
                  <a:srgbClr val="FF0000"/>
                </a:solidFill>
              </a:rPr>
              <a:t>be disseminate </a:t>
            </a:r>
          </a:p>
        </p:txBody>
      </p:sp>
      <p:cxnSp>
        <p:nvCxnSpPr>
          <p:cNvPr id="9" name="Straight Connector 8"/>
          <p:cNvCxnSpPr/>
          <p:nvPr/>
        </p:nvCxnSpPr>
        <p:spPr>
          <a:xfrm>
            <a:off x="1371600" y="4123113"/>
            <a:ext cx="16625" cy="92271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81643" y="5061075"/>
            <a:ext cx="1704109" cy="646331"/>
          </a:xfrm>
          <a:prstGeom prst="rect">
            <a:avLst/>
          </a:prstGeom>
          <a:noFill/>
        </p:spPr>
        <p:txBody>
          <a:bodyPr wrap="square" rtlCol="0">
            <a:spAutoFit/>
          </a:bodyPr>
          <a:lstStyle/>
          <a:p>
            <a:r>
              <a:rPr lang="en-GB" sz="1200" dirty="0" smtClean="0">
                <a:solidFill>
                  <a:srgbClr val="FF0000"/>
                </a:solidFill>
              </a:rPr>
              <a:t>Consent should have been gained to use direct quotes </a:t>
            </a:r>
            <a:endParaRPr lang="en-GB" sz="1200" dirty="0">
              <a:solidFill>
                <a:srgbClr val="FF0000"/>
              </a:solidFill>
            </a:endParaRPr>
          </a:p>
        </p:txBody>
      </p:sp>
      <p:cxnSp>
        <p:nvCxnSpPr>
          <p:cNvPr id="12" name="Straight Connector 11"/>
          <p:cNvCxnSpPr/>
          <p:nvPr/>
        </p:nvCxnSpPr>
        <p:spPr>
          <a:xfrm flipV="1">
            <a:off x="4006735" y="2061556"/>
            <a:ext cx="0" cy="16376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258589" y="1290022"/>
            <a:ext cx="1845425" cy="830997"/>
          </a:xfrm>
          <a:prstGeom prst="rect">
            <a:avLst/>
          </a:prstGeom>
          <a:noFill/>
        </p:spPr>
        <p:txBody>
          <a:bodyPr wrap="square" rtlCol="0">
            <a:spAutoFit/>
          </a:bodyPr>
          <a:lstStyle/>
          <a:p>
            <a:r>
              <a:rPr lang="en-GB" sz="1200" dirty="0" smtClean="0">
                <a:solidFill>
                  <a:srgbClr val="FF0000"/>
                </a:solidFill>
              </a:rPr>
              <a:t>Information regarding withdrawing information and quotes should have been specified in the PIS </a:t>
            </a:r>
            <a:endParaRPr lang="en-GB" sz="1200" dirty="0">
              <a:solidFill>
                <a:srgbClr val="FF0000"/>
              </a:solidFill>
            </a:endParaRPr>
          </a:p>
        </p:txBody>
      </p:sp>
      <p:cxnSp>
        <p:nvCxnSpPr>
          <p:cNvPr id="15" name="Straight Connector 14"/>
          <p:cNvCxnSpPr/>
          <p:nvPr/>
        </p:nvCxnSpPr>
        <p:spPr>
          <a:xfrm flipV="1">
            <a:off x="9310255" y="2003367"/>
            <a:ext cx="8312" cy="13882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512233" y="1290021"/>
            <a:ext cx="1812175" cy="830997"/>
          </a:xfrm>
          <a:prstGeom prst="rect">
            <a:avLst/>
          </a:prstGeom>
          <a:noFill/>
        </p:spPr>
        <p:txBody>
          <a:bodyPr wrap="square" rtlCol="0">
            <a:spAutoFit/>
          </a:bodyPr>
          <a:lstStyle/>
          <a:p>
            <a:r>
              <a:rPr lang="en-GB" sz="1200" dirty="0" smtClean="0">
                <a:solidFill>
                  <a:srgbClr val="FF0000"/>
                </a:solidFill>
              </a:rPr>
              <a:t>The applicant should be able to retract any quotes before the final report is produced </a:t>
            </a:r>
            <a:endParaRPr lang="en-GB" sz="1200" dirty="0">
              <a:solidFill>
                <a:srgbClr val="FF0000"/>
              </a:solidFill>
            </a:endParaRPr>
          </a:p>
        </p:txBody>
      </p:sp>
    </p:spTree>
    <p:extLst>
      <p:ext uri="{BB962C8B-B14F-4D97-AF65-F5344CB8AC3E}">
        <p14:creationId xmlns:p14="http://schemas.microsoft.com/office/powerpoint/2010/main" val="1401252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11056776" cy="4401205"/>
          </a:xfrm>
          <a:prstGeom prst="rect">
            <a:avLst/>
          </a:prstGeom>
          <a:noFill/>
        </p:spPr>
        <p:txBody>
          <a:bodyPr wrap="square" rtlCol="0">
            <a:spAutoFit/>
          </a:bodyPr>
          <a:lstStyle/>
          <a:p>
            <a:r>
              <a:rPr lang="en-GB" sz="2000" b="1" dirty="0" smtClean="0"/>
              <a:t>Background</a:t>
            </a:r>
          </a:p>
          <a:p>
            <a:endParaRPr lang="en-GB" sz="2000" dirty="0"/>
          </a:p>
          <a:p>
            <a:r>
              <a:rPr lang="en-GB" sz="2000" dirty="0" smtClean="0"/>
              <a:t>Designed </a:t>
            </a:r>
            <a:r>
              <a:rPr lang="en-GB" sz="2000" dirty="0"/>
              <a:t>to harmonise data privacy laws across Europe; to protect and empower all EU citizens’ data privacy; and to reshape the way organisations across the region approach data privacy</a:t>
            </a:r>
            <a:r>
              <a:rPr lang="en-GB" sz="2000" dirty="0" smtClean="0"/>
              <a:t>.</a:t>
            </a:r>
          </a:p>
          <a:p>
            <a:endParaRPr lang="en-GB" sz="2000" dirty="0"/>
          </a:p>
          <a:p>
            <a:r>
              <a:rPr lang="en-GB" sz="2000" dirty="0" smtClean="0"/>
              <a:t>Six key principles: </a:t>
            </a:r>
          </a:p>
          <a:p>
            <a:endParaRPr lang="en-GB" sz="2000" dirty="0" smtClean="0"/>
          </a:p>
          <a:p>
            <a:pPr marL="342900" indent="-342900">
              <a:buFont typeface="Arial" panose="020B0604020202020204" pitchFamily="34" charset="0"/>
              <a:buChar char="•"/>
            </a:pPr>
            <a:r>
              <a:rPr lang="en-GB" sz="2000" dirty="0" smtClean="0"/>
              <a:t>lawfulness, fairness and transparency;</a:t>
            </a:r>
          </a:p>
          <a:p>
            <a:pPr marL="342900" indent="-342900">
              <a:buFont typeface="Arial" panose="020B0604020202020204" pitchFamily="34" charset="0"/>
              <a:buChar char="•"/>
            </a:pPr>
            <a:r>
              <a:rPr lang="en-GB" sz="2000" dirty="0" smtClean="0"/>
              <a:t>purpose limitation;</a:t>
            </a:r>
          </a:p>
          <a:p>
            <a:pPr marL="342900" indent="-342900">
              <a:buFont typeface="Arial" panose="020B0604020202020204" pitchFamily="34" charset="0"/>
              <a:buChar char="•"/>
            </a:pPr>
            <a:r>
              <a:rPr lang="en-GB" sz="2000" dirty="0" smtClean="0"/>
              <a:t>data minimisation;</a:t>
            </a:r>
          </a:p>
          <a:p>
            <a:pPr marL="342900" indent="-342900">
              <a:buFont typeface="Arial" panose="020B0604020202020204" pitchFamily="34" charset="0"/>
              <a:buChar char="•"/>
            </a:pPr>
            <a:r>
              <a:rPr lang="en-GB" sz="2000" dirty="0" smtClean="0"/>
              <a:t>accuracy;</a:t>
            </a:r>
          </a:p>
          <a:p>
            <a:pPr marL="342900" indent="-342900">
              <a:buFont typeface="Arial" panose="020B0604020202020204" pitchFamily="34" charset="0"/>
              <a:buChar char="•"/>
            </a:pPr>
            <a:r>
              <a:rPr lang="en-GB" sz="2000" dirty="0" smtClean="0"/>
              <a:t>storage limitation;</a:t>
            </a:r>
          </a:p>
          <a:p>
            <a:pPr marL="342900" indent="-342900">
              <a:buFont typeface="Arial" panose="020B0604020202020204" pitchFamily="34" charset="0"/>
              <a:buChar char="•"/>
            </a:pPr>
            <a:r>
              <a:rPr lang="en-GB" sz="2000" dirty="0" smtClean="0"/>
              <a:t>integrity and confidentiality.</a:t>
            </a:r>
            <a:endParaRPr lang="en-GB" sz="2000" dirty="0"/>
          </a:p>
          <a:p>
            <a:endParaRPr lang="en-GB" sz="2000" dirty="0"/>
          </a:p>
        </p:txBody>
      </p:sp>
    </p:spTree>
    <p:extLst>
      <p:ext uri="{BB962C8B-B14F-4D97-AF65-F5344CB8AC3E}">
        <p14:creationId xmlns:p14="http://schemas.microsoft.com/office/powerpoint/2010/main" val="97983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2036" y="2776350"/>
            <a:ext cx="10649528" cy="923330"/>
          </a:xfrm>
          <a:prstGeom prst="rect">
            <a:avLst/>
          </a:prstGeom>
        </p:spPr>
        <p:txBody>
          <a:bodyPr wrap="square">
            <a:spAutoFit/>
          </a:bodyPr>
          <a:lstStyle/>
          <a:p>
            <a:pPr marL="228600">
              <a:spcAft>
                <a:spcPts val="0"/>
              </a:spcAft>
            </a:pPr>
            <a:r>
              <a:rPr lang="en-GB" dirty="0" smtClean="0">
                <a:latin typeface="Calibri" panose="020F0502020204030204" pitchFamily="34" charset="0"/>
                <a:ea typeface="Calibri" panose="020F0502020204030204" pitchFamily="34" charset="0"/>
                <a:cs typeface="Times New Roman" panose="02020603050405020304" pitchFamily="18" charset="0"/>
              </a:rPr>
              <a:t>Professor B intends to conduct research with young offenders to investigate the services offered to young offenders to help them with education, training, and employment. From whom should permission/consent be sought?</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flipV="1">
            <a:off x="8628611" y="1945178"/>
            <a:ext cx="16625" cy="9393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980218" y="1454727"/>
            <a:ext cx="1571106" cy="646331"/>
          </a:xfrm>
          <a:prstGeom prst="rect">
            <a:avLst/>
          </a:prstGeom>
          <a:noFill/>
        </p:spPr>
        <p:txBody>
          <a:bodyPr wrap="square" rtlCol="0">
            <a:spAutoFit/>
          </a:bodyPr>
          <a:lstStyle/>
          <a:p>
            <a:r>
              <a:rPr lang="en-GB" sz="1200" dirty="0" smtClean="0">
                <a:solidFill>
                  <a:srgbClr val="FF0000"/>
                </a:solidFill>
              </a:rPr>
              <a:t>Dependent on age and gatekeeper being used </a:t>
            </a:r>
            <a:endParaRPr lang="en-GB" sz="1200" dirty="0">
              <a:solidFill>
                <a:srgbClr val="FF0000"/>
              </a:solidFill>
            </a:endParaRPr>
          </a:p>
        </p:txBody>
      </p:sp>
      <p:cxnSp>
        <p:nvCxnSpPr>
          <p:cNvPr id="7" name="Straight Connector 6"/>
          <p:cNvCxnSpPr/>
          <p:nvPr/>
        </p:nvCxnSpPr>
        <p:spPr>
          <a:xfrm>
            <a:off x="2734887" y="3433156"/>
            <a:ext cx="8313" cy="889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853738" y="4488873"/>
            <a:ext cx="2319251" cy="646331"/>
          </a:xfrm>
          <a:prstGeom prst="rect">
            <a:avLst/>
          </a:prstGeom>
          <a:noFill/>
        </p:spPr>
        <p:txBody>
          <a:bodyPr wrap="square" rtlCol="0">
            <a:spAutoFit/>
          </a:bodyPr>
          <a:lstStyle/>
          <a:p>
            <a:r>
              <a:rPr lang="en-GB" sz="1200" dirty="0" smtClean="0">
                <a:solidFill>
                  <a:srgbClr val="FF0000"/>
                </a:solidFill>
              </a:rPr>
              <a:t>Parental consent would need to be sought from any participants under the age of 16</a:t>
            </a:r>
            <a:endParaRPr lang="en-GB" sz="1200" dirty="0">
              <a:solidFill>
                <a:srgbClr val="FF0000"/>
              </a:solidFill>
            </a:endParaRPr>
          </a:p>
        </p:txBody>
      </p:sp>
      <p:cxnSp>
        <p:nvCxnSpPr>
          <p:cNvPr id="10" name="Straight Connector 9"/>
          <p:cNvCxnSpPr/>
          <p:nvPr/>
        </p:nvCxnSpPr>
        <p:spPr>
          <a:xfrm>
            <a:off x="7198822" y="3433156"/>
            <a:ext cx="24938" cy="95596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66313" y="4488873"/>
            <a:ext cx="2685011" cy="646331"/>
          </a:xfrm>
          <a:prstGeom prst="rect">
            <a:avLst/>
          </a:prstGeom>
          <a:noFill/>
        </p:spPr>
        <p:txBody>
          <a:bodyPr wrap="square" rtlCol="0">
            <a:spAutoFit/>
          </a:bodyPr>
          <a:lstStyle/>
          <a:p>
            <a:r>
              <a:rPr lang="en-GB" sz="1200" dirty="0" smtClean="0">
                <a:solidFill>
                  <a:srgbClr val="FF0000"/>
                </a:solidFill>
              </a:rPr>
              <a:t>Dependent on access consent should be gained from the institution/ parole officer</a:t>
            </a:r>
            <a:endParaRPr lang="en-GB" sz="1200" dirty="0">
              <a:solidFill>
                <a:srgbClr val="FF0000"/>
              </a:solidFill>
            </a:endParaRPr>
          </a:p>
        </p:txBody>
      </p:sp>
      <p:cxnSp>
        <p:nvCxnSpPr>
          <p:cNvPr id="13" name="Straight Connector 12"/>
          <p:cNvCxnSpPr/>
          <p:nvPr/>
        </p:nvCxnSpPr>
        <p:spPr>
          <a:xfrm flipV="1">
            <a:off x="3632662" y="1945178"/>
            <a:ext cx="0" cy="83117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107593" y="1266755"/>
            <a:ext cx="3050137" cy="646331"/>
          </a:xfrm>
          <a:prstGeom prst="rect">
            <a:avLst/>
          </a:prstGeom>
          <a:noFill/>
        </p:spPr>
        <p:txBody>
          <a:bodyPr wrap="square" rtlCol="0">
            <a:spAutoFit/>
          </a:bodyPr>
          <a:lstStyle/>
          <a:p>
            <a:r>
              <a:rPr lang="en-GB" sz="1200" dirty="0" smtClean="0">
                <a:solidFill>
                  <a:srgbClr val="FF0000"/>
                </a:solidFill>
              </a:rPr>
              <a:t>Consent should be gained from the </a:t>
            </a:r>
            <a:r>
              <a:rPr lang="en-GB" sz="1200" dirty="0" smtClean="0">
                <a:solidFill>
                  <a:srgbClr val="FF0000"/>
                </a:solidFill>
              </a:rPr>
              <a:t>participants. Consent/ assent should always be sought </a:t>
            </a:r>
            <a:r>
              <a:rPr lang="en-GB" sz="1200" dirty="0" smtClean="0">
                <a:solidFill>
                  <a:srgbClr val="FF0000"/>
                </a:solidFill>
              </a:rPr>
              <a:t>with participants regardless of age.  </a:t>
            </a:r>
            <a:endParaRPr lang="en-GB" sz="1200" dirty="0">
              <a:solidFill>
                <a:srgbClr val="FF0000"/>
              </a:solidFill>
            </a:endParaRPr>
          </a:p>
        </p:txBody>
      </p:sp>
    </p:spTree>
    <p:extLst>
      <p:ext uri="{BB962C8B-B14F-4D97-AF65-F5344CB8AC3E}">
        <p14:creationId xmlns:p14="http://schemas.microsoft.com/office/powerpoint/2010/main" val="2155472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902" y="2844448"/>
            <a:ext cx="11022677" cy="1200329"/>
          </a:xfrm>
          <a:prstGeom prst="rect">
            <a:avLst/>
          </a:prstGeom>
        </p:spPr>
        <p:txBody>
          <a:bodyPr wrap="square">
            <a:spAutoFit/>
          </a:bodyPr>
          <a:lstStyle/>
          <a:p>
            <a:pPr marL="226695">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An ethics application is made to conduct focus groups with members of a Charity organisation which works with elderly citizens. The Principal Investigator is a volunteer for the charity, and wishes to explore the elderly community’s views on changes to road traffic regulations. What considerations should be reflected upon within the application?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a:off x="7398327" y="3732415"/>
            <a:ext cx="16626" cy="9892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34792" y="4721629"/>
            <a:ext cx="3158836" cy="461665"/>
          </a:xfrm>
          <a:prstGeom prst="rect">
            <a:avLst/>
          </a:prstGeom>
          <a:noFill/>
        </p:spPr>
        <p:txBody>
          <a:bodyPr wrap="square" rtlCol="0">
            <a:spAutoFit/>
          </a:bodyPr>
          <a:lstStyle/>
          <a:p>
            <a:r>
              <a:rPr lang="en-GB" sz="1200" dirty="0" smtClean="0">
                <a:solidFill>
                  <a:srgbClr val="FF0000"/>
                </a:solidFill>
              </a:rPr>
              <a:t>Ensure the recruitment process has been properly managed and free from </a:t>
            </a:r>
            <a:r>
              <a:rPr lang="en-GB" sz="1200" dirty="0" smtClean="0">
                <a:solidFill>
                  <a:srgbClr val="FF0000"/>
                </a:solidFill>
              </a:rPr>
              <a:t>coercion.  </a:t>
            </a:r>
            <a:endParaRPr lang="en-GB" sz="1200" dirty="0">
              <a:solidFill>
                <a:srgbClr val="FF0000"/>
              </a:solidFill>
            </a:endParaRPr>
          </a:p>
        </p:txBody>
      </p:sp>
      <p:sp>
        <p:nvSpPr>
          <p:cNvPr id="8" name="TextBox 7"/>
          <p:cNvSpPr txBox="1"/>
          <p:nvPr/>
        </p:nvSpPr>
        <p:spPr>
          <a:xfrm>
            <a:off x="2103120" y="1421476"/>
            <a:ext cx="2959331" cy="423949"/>
          </a:xfrm>
          <a:prstGeom prst="rect">
            <a:avLst/>
          </a:prstGeom>
          <a:noFill/>
        </p:spPr>
        <p:txBody>
          <a:bodyPr wrap="square" rtlCol="0">
            <a:spAutoFit/>
          </a:bodyPr>
          <a:lstStyle/>
          <a:p>
            <a:endParaRPr lang="en-GB" dirty="0"/>
          </a:p>
        </p:txBody>
      </p:sp>
      <p:cxnSp>
        <p:nvCxnSpPr>
          <p:cNvPr id="6" name="Straight Connector 5"/>
          <p:cNvCxnSpPr/>
          <p:nvPr/>
        </p:nvCxnSpPr>
        <p:spPr>
          <a:xfrm>
            <a:off x="2247254" y="4044777"/>
            <a:ext cx="15499" cy="8836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193369" y="4952461"/>
            <a:ext cx="2588217" cy="523220"/>
          </a:xfrm>
          <a:prstGeom prst="rect">
            <a:avLst/>
          </a:prstGeom>
          <a:noFill/>
        </p:spPr>
        <p:txBody>
          <a:bodyPr wrap="square" rtlCol="0">
            <a:spAutoFit/>
          </a:bodyPr>
          <a:lstStyle/>
          <a:p>
            <a:r>
              <a:rPr lang="en-GB" sz="1400" dirty="0" smtClean="0">
                <a:solidFill>
                  <a:srgbClr val="FF0000"/>
                </a:solidFill>
              </a:rPr>
              <a:t>The charity should be used as the gatekeeper</a:t>
            </a:r>
            <a:endParaRPr lang="en-GB" sz="1400" dirty="0">
              <a:solidFill>
                <a:srgbClr val="FF0000"/>
              </a:solidFill>
            </a:endParaRPr>
          </a:p>
        </p:txBody>
      </p:sp>
      <p:cxnSp>
        <p:nvCxnSpPr>
          <p:cNvPr id="10" name="Straight Connector 9"/>
          <p:cNvCxnSpPr/>
          <p:nvPr/>
        </p:nvCxnSpPr>
        <p:spPr>
          <a:xfrm flipH="1" flipV="1">
            <a:off x="4231037" y="1633450"/>
            <a:ext cx="15500" cy="12109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53167" y="882786"/>
            <a:ext cx="2386739" cy="738664"/>
          </a:xfrm>
          <a:prstGeom prst="rect">
            <a:avLst/>
          </a:prstGeom>
          <a:noFill/>
        </p:spPr>
        <p:txBody>
          <a:bodyPr wrap="square" rtlCol="0">
            <a:spAutoFit/>
          </a:bodyPr>
          <a:lstStyle/>
          <a:p>
            <a:r>
              <a:rPr lang="en-GB" sz="1400" dirty="0" smtClean="0">
                <a:solidFill>
                  <a:srgbClr val="FF0000"/>
                </a:solidFill>
              </a:rPr>
              <a:t>The researcher should be transparent about her role as a researcher </a:t>
            </a:r>
            <a:endParaRPr lang="en-GB" sz="1400" dirty="0">
              <a:solidFill>
                <a:srgbClr val="FF0000"/>
              </a:solidFill>
            </a:endParaRPr>
          </a:p>
        </p:txBody>
      </p:sp>
    </p:spTree>
    <p:extLst>
      <p:ext uri="{BB962C8B-B14F-4D97-AF65-F5344CB8AC3E}">
        <p14:creationId xmlns:p14="http://schemas.microsoft.com/office/powerpoint/2010/main" val="2281546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3690" y="2528596"/>
            <a:ext cx="10496939" cy="1754326"/>
          </a:xfrm>
          <a:prstGeom prst="rect">
            <a:avLst/>
          </a:prstGeom>
          <a:noFill/>
        </p:spPr>
        <p:txBody>
          <a:bodyPr wrap="square" rtlCol="0">
            <a:spAutoFit/>
          </a:bodyPr>
          <a:lstStyle/>
          <a:p>
            <a:r>
              <a:rPr lang="en-GB" dirty="0" smtClean="0"/>
              <a:t>Researchers plan to conduct a study on genetic samples collected with consent, the samples will then be stripped from any identifiers, however some demographic and clinical information will be maintained. The study would attempt to explore the possible health effects of the area’s water supply on certain demographic populations. </a:t>
            </a:r>
            <a:r>
              <a:rPr lang="en-GB" dirty="0">
                <a:latin typeface="Calibri" panose="020F0502020204030204" pitchFamily="34" charset="0"/>
                <a:ea typeface="Calibri" panose="020F0502020204030204" pitchFamily="34" charset="0"/>
                <a:cs typeface="Times New Roman" panose="02020603050405020304" pitchFamily="18" charset="0"/>
              </a:rPr>
              <a:t>However, since the samples are already anonymous, it would be impossible to inform the donors of any relevant </a:t>
            </a:r>
            <a:r>
              <a:rPr lang="en-GB" dirty="0" smtClean="0">
                <a:latin typeface="Calibri" panose="020F0502020204030204" pitchFamily="34" charset="0"/>
                <a:ea typeface="Calibri" panose="020F0502020204030204" pitchFamily="34" charset="0"/>
                <a:cs typeface="Times New Roman" panose="02020603050405020304" pitchFamily="18" charset="0"/>
              </a:rPr>
              <a:t>results. </a:t>
            </a:r>
            <a:r>
              <a:rPr lang="en-GB" dirty="0">
                <a:latin typeface="Calibri" panose="020F0502020204030204" pitchFamily="34" charset="0"/>
                <a:ea typeface="Calibri" panose="020F0502020204030204" pitchFamily="34" charset="0"/>
                <a:cs typeface="Times New Roman" panose="02020603050405020304" pitchFamily="18" charset="0"/>
              </a:rPr>
              <a:t>What are the ethical considerations of this project?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cxnSp>
        <p:nvCxnSpPr>
          <p:cNvPr id="3" name="Straight Connector 2"/>
          <p:cNvCxnSpPr/>
          <p:nvPr/>
        </p:nvCxnSpPr>
        <p:spPr>
          <a:xfrm>
            <a:off x="3316778" y="3931920"/>
            <a:ext cx="8313" cy="9310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443942" y="4862945"/>
            <a:ext cx="2302625" cy="461665"/>
          </a:xfrm>
          <a:prstGeom prst="rect">
            <a:avLst/>
          </a:prstGeom>
          <a:noFill/>
        </p:spPr>
        <p:txBody>
          <a:bodyPr wrap="square" rtlCol="0">
            <a:spAutoFit/>
          </a:bodyPr>
          <a:lstStyle/>
          <a:p>
            <a:r>
              <a:rPr lang="en-GB" sz="1200" dirty="0" smtClean="0">
                <a:solidFill>
                  <a:srgbClr val="FF0000"/>
                </a:solidFill>
              </a:rPr>
              <a:t>Do the benefits of the study outweigh the risks </a:t>
            </a:r>
            <a:endParaRPr lang="en-GB" sz="1200" dirty="0">
              <a:solidFill>
                <a:srgbClr val="FF0000"/>
              </a:solidFill>
            </a:endParaRPr>
          </a:p>
        </p:txBody>
      </p:sp>
      <p:cxnSp>
        <p:nvCxnSpPr>
          <p:cNvPr id="8" name="Straight Connector 7"/>
          <p:cNvCxnSpPr/>
          <p:nvPr/>
        </p:nvCxnSpPr>
        <p:spPr>
          <a:xfrm flipV="1">
            <a:off x="3316778" y="1546167"/>
            <a:ext cx="0" cy="1371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10691" y="715170"/>
            <a:ext cx="2335876" cy="830997"/>
          </a:xfrm>
          <a:prstGeom prst="rect">
            <a:avLst/>
          </a:prstGeom>
          <a:noFill/>
        </p:spPr>
        <p:txBody>
          <a:bodyPr wrap="square" rtlCol="0">
            <a:spAutoFit/>
          </a:bodyPr>
          <a:lstStyle/>
          <a:p>
            <a:r>
              <a:rPr lang="en-GB" sz="1200" dirty="0">
                <a:solidFill>
                  <a:srgbClr val="FF0000"/>
                </a:solidFill>
              </a:rPr>
              <a:t>W</a:t>
            </a:r>
            <a:r>
              <a:rPr lang="en-GB" sz="1200" dirty="0" smtClean="0">
                <a:solidFill>
                  <a:srgbClr val="FF0000"/>
                </a:solidFill>
              </a:rPr>
              <a:t>hat would be the ethical considerations of not stripping the identifies so participant can be informed of the results </a:t>
            </a:r>
            <a:endParaRPr lang="en-GB" sz="1200" dirty="0">
              <a:solidFill>
                <a:srgbClr val="FF0000"/>
              </a:solidFill>
            </a:endParaRPr>
          </a:p>
        </p:txBody>
      </p:sp>
      <p:cxnSp>
        <p:nvCxnSpPr>
          <p:cNvPr id="11" name="Straight Connector 10"/>
          <p:cNvCxnSpPr/>
          <p:nvPr/>
        </p:nvCxnSpPr>
        <p:spPr>
          <a:xfrm>
            <a:off x="8769927" y="3674225"/>
            <a:ext cx="24938" cy="11887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439891" y="4803686"/>
            <a:ext cx="3042458" cy="461665"/>
          </a:xfrm>
          <a:prstGeom prst="rect">
            <a:avLst/>
          </a:prstGeom>
          <a:noFill/>
        </p:spPr>
        <p:txBody>
          <a:bodyPr wrap="square" rtlCol="0">
            <a:spAutoFit/>
          </a:bodyPr>
          <a:lstStyle/>
          <a:p>
            <a:r>
              <a:rPr lang="en-GB" sz="1200" dirty="0" smtClean="0">
                <a:solidFill>
                  <a:srgbClr val="FF0000"/>
                </a:solidFill>
              </a:rPr>
              <a:t>Have participant been clearly informed that they will not receive any results </a:t>
            </a:r>
            <a:endParaRPr lang="en-GB" sz="1200" dirty="0">
              <a:solidFill>
                <a:srgbClr val="FF0000"/>
              </a:solidFill>
            </a:endParaRPr>
          </a:p>
        </p:txBody>
      </p:sp>
      <p:cxnSp>
        <p:nvCxnSpPr>
          <p:cNvPr id="4" name="Straight Connector 3"/>
          <p:cNvCxnSpPr/>
          <p:nvPr/>
        </p:nvCxnSpPr>
        <p:spPr>
          <a:xfrm flipH="1" flipV="1">
            <a:off x="8059119" y="1546167"/>
            <a:ext cx="15498" cy="9824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819254" y="1056192"/>
            <a:ext cx="2479729" cy="523220"/>
          </a:xfrm>
          <a:prstGeom prst="rect">
            <a:avLst/>
          </a:prstGeom>
          <a:noFill/>
        </p:spPr>
        <p:txBody>
          <a:bodyPr wrap="square" rtlCol="0">
            <a:spAutoFit/>
          </a:bodyPr>
          <a:lstStyle/>
          <a:p>
            <a:r>
              <a:rPr lang="en-GB" sz="1400" dirty="0" smtClean="0">
                <a:solidFill>
                  <a:srgbClr val="FF0000"/>
                </a:solidFill>
              </a:rPr>
              <a:t>Is there also a duty to disclose any anomalies to authorities </a:t>
            </a:r>
            <a:endParaRPr lang="en-GB" sz="1400" dirty="0">
              <a:solidFill>
                <a:srgbClr val="FF0000"/>
              </a:solidFill>
            </a:endParaRPr>
          </a:p>
        </p:txBody>
      </p:sp>
    </p:spTree>
    <p:extLst>
      <p:ext uri="{BB962C8B-B14F-4D97-AF65-F5344CB8AC3E}">
        <p14:creationId xmlns:p14="http://schemas.microsoft.com/office/powerpoint/2010/main" val="659272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1529" y="2781408"/>
            <a:ext cx="9479281" cy="1477328"/>
          </a:xfrm>
          <a:prstGeom prst="rect">
            <a:avLst/>
          </a:prstGeom>
        </p:spPr>
        <p:txBody>
          <a:bodyPr wrap="square">
            <a:spAutoFit/>
          </a:bodyPr>
          <a:lstStyle/>
          <a:p>
            <a:pPr>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Professor C is conducting a clinical trial with children aged 5-10, all parents have been provided with detailed information sheets and given both verbal and written consent. However Professor C is not convinced that a child (aged 6) is happy to take part in the clinical trial or that they have fully understood what might happen.  What should the PI do and what lessons can be learnt for the future?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flipH="1" flipV="1">
            <a:off x="4015047" y="1945178"/>
            <a:ext cx="8313" cy="83623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92335" y="1114181"/>
            <a:ext cx="1995054" cy="830997"/>
          </a:xfrm>
          <a:prstGeom prst="rect">
            <a:avLst/>
          </a:prstGeom>
          <a:noFill/>
        </p:spPr>
        <p:txBody>
          <a:bodyPr wrap="square" rtlCol="0">
            <a:spAutoFit/>
          </a:bodyPr>
          <a:lstStyle/>
          <a:p>
            <a:r>
              <a:rPr lang="en-GB" sz="1200" dirty="0" smtClean="0">
                <a:solidFill>
                  <a:srgbClr val="FF0000"/>
                </a:solidFill>
              </a:rPr>
              <a:t>The PI should ensure that the child fully understands what will happen if they take part in the study</a:t>
            </a:r>
            <a:endParaRPr lang="en-GB" sz="1200" dirty="0">
              <a:solidFill>
                <a:srgbClr val="FF0000"/>
              </a:solidFill>
            </a:endParaRPr>
          </a:p>
        </p:txBody>
      </p:sp>
      <p:cxnSp>
        <p:nvCxnSpPr>
          <p:cNvPr id="7" name="Straight Connector 6"/>
          <p:cNvCxnSpPr/>
          <p:nvPr/>
        </p:nvCxnSpPr>
        <p:spPr>
          <a:xfrm>
            <a:off x="2527069" y="4056611"/>
            <a:ext cx="8313" cy="89777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71352" y="4954385"/>
            <a:ext cx="2269375" cy="461665"/>
          </a:xfrm>
          <a:prstGeom prst="rect">
            <a:avLst/>
          </a:prstGeom>
          <a:noFill/>
        </p:spPr>
        <p:txBody>
          <a:bodyPr wrap="square" rtlCol="0">
            <a:spAutoFit/>
          </a:bodyPr>
          <a:lstStyle/>
          <a:p>
            <a:r>
              <a:rPr lang="en-GB" sz="1200" dirty="0" smtClean="0">
                <a:solidFill>
                  <a:srgbClr val="FF0000"/>
                </a:solidFill>
              </a:rPr>
              <a:t>Consider what the best interests of the child are. </a:t>
            </a:r>
            <a:endParaRPr lang="en-GB" sz="1200" dirty="0">
              <a:solidFill>
                <a:srgbClr val="FF0000"/>
              </a:solidFill>
            </a:endParaRPr>
          </a:p>
        </p:txBody>
      </p:sp>
      <p:cxnSp>
        <p:nvCxnSpPr>
          <p:cNvPr id="10" name="Straight Connector 9"/>
          <p:cNvCxnSpPr/>
          <p:nvPr/>
        </p:nvCxnSpPr>
        <p:spPr>
          <a:xfrm>
            <a:off x="7315200" y="3956858"/>
            <a:ext cx="24938" cy="13466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26480" y="5303520"/>
            <a:ext cx="2759825" cy="461665"/>
          </a:xfrm>
          <a:prstGeom prst="rect">
            <a:avLst/>
          </a:prstGeom>
          <a:noFill/>
        </p:spPr>
        <p:txBody>
          <a:bodyPr wrap="square" rtlCol="0">
            <a:spAutoFit/>
          </a:bodyPr>
          <a:lstStyle/>
          <a:p>
            <a:r>
              <a:rPr lang="en-GB" sz="1200" dirty="0" smtClean="0">
                <a:solidFill>
                  <a:srgbClr val="FF0000"/>
                </a:solidFill>
              </a:rPr>
              <a:t>An age appropriate information sheet/ guidance should be produced. </a:t>
            </a:r>
            <a:endParaRPr lang="en-GB" sz="1200" dirty="0">
              <a:solidFill>
                <a:srgbClr val="FF0000"/>
              </a:solidFill>
            </a:endParaRPr>
          </a:p>
        </p:txBody>
      </p:sp>
      <p:cxnSp>
        <p:nvCxnSpPr>
          <p:cNvPr id="13" name="Straight Connector 12"/>
          <p:cNvCxnSpPr/>
          <p:nvPr/>
        </p:nvCxnSpPr>
        <p:spPr>
          <a:xfrm flipH="1" flipV="1">
            <a:off x="9077498" y="1778924"/>
            <a:ext cx="8313" cy="10640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279476" y="998079"/>
            <a:ext cx="1795549" cy="830997"/>
          </a:xfrm>
          <a:prstGeom prst="rect">
            <a:avLst/>
          </a:prstGeom>
          <a:noFill/>
        </p:spPr>
        <p:txBody>
          <a:bodyPr wrap="square" rtlCol="0">
            <a:spAutoFit/>
          </a:bodyPr>
          <a:lstStyle/>
          <a:p>
            <a:r>
              <a:rPr lang="en-GB" sz="1200" dirty="0" smtClean="0">
                <a:solidFill>
                  <a:srgbClr val="FF0000"/>
                </a:solidFill>
              </a:rPr>
              <a:t>Time should be provided to allow the child and parents fully understand and consider the trial</a:t>
            </a:r>
            <a:endParaRPr lang="en-GB" sz="1200" dirty="0">
              <a:solidFill>
                <a:srgbClr val="FF0000"/>
              </a:solidFill>
            </a:endParaRPr>
          </a:p>
        </p:txBody>
      </p:sp>
      <p:cxnSp>
        <p:nvCxnSpPr>
          <p:cNvPr id="6" name="Straight Connector 5"/>
          <p:cNvCxnSpPr/>
          <p:nvPr/>
        </p:nvCxnSpPr>
        <p:spPr>
          <a:xfrm flipH="1" flipV="1">
            <a:off x="6447295" y="1778924"/>
            <a:ext cx="15498" cy="8867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38036" y="840205"/>
            <a:ext cx="1890793" cy="954107"/>
          </a:xfrm>
          <a:prstGeom prst="rect">
            <a:avLst/>
          </a:prstGeom>
          <a:noFill/>
        </p:spPr>
        <p:txBody>
          <a:bodyPr wrap="square" rtlCol="0">
            <a:spAutoFit/>
          </a:bodyPr>
          <a:lstStyle/>
          <a:p>
            <a:r>
              <a:rPr lang="en-GB" sz="1400" dirty="0" smtClean="0">
                <a:solidFill>
                  <a:srgbClr val="FF0000"/>
                </a:solidFill>
              </a:rPr>
              <a:t>Ongoing/ continuous consent should be sought from the child throughout the study </a:t>
            </a:r>
            <a:endParaRPr lang="en-GB" sz="1400" dirty="0">
              <a:solidFill>
                <a:srgbClr val="FF0000"/>
              </a:solidFill>
            </a:endParaRPr>
          </a:p>
        </p:txBody>
      </p:sp>
    </p:spTree>
    <p:extLst>
      <p:ext uri="{BB962C8B-B14F-4D97-AF65-F5344CB8AC3E}">
        <p14:creationId xmlns:p14="http://schemas.microsoft.com/office/powerpoint/2010/main" val="3662788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0989" y="2573110"/>
            <a:ext cx="10964488" cy="1477328"/>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A research team are conducting interviews with alcohol dependent participants. They are recruiting through social media posters. The team are experiencing difficulty recruiting the planned amount of </a:t>
            </a:r>
            <a:r>
              <a:rPr lang="en-GB" dirty="0" smtClean="0">
                <a:latin typeface="Calibri" panose="020F0502020204030204" pitchFamily="34" charset="0"/>
                <a:ea typeface="Calibri" panose="020F0502020204030204" pitchFamily="34" charset="0"/>
                <a:cs typeface="Times New Roman" panose="02020603050405020304" pitchFamily="18" charset="0"/>
              </a:rPr>
              <a:t>participants. </a:t>
            </a:r>
            <a:r>
              <a:rPr lang="en-GB" dirty="0">
                <a:latin typeface="Calibri" panose="020F0502020204030204" pitchFamily="34" charset="0"/>
                <a:ea typeface="Calibri" panose="020F0502020204030204" pitchFamily="34" charset="0"/>
                <a:cs typeface="Times New Roman" panose="02020603050405020304" pitchFamily="18" charset="0"/>
              </a:rPr>
              <a:t>They want to add an incentive of £50 cash to the advertisement </a:t>
            </a:r>
            <a:r>
              <a:rPr lang="en-GB" dirty="0"/>
              <a:t>to take part in the study. What are the ethical consideration of adding an incentive to this study and is there an alternative method the researchers could use to recruit participants. </a:t>
            </a:r>
          </a:p>
        </p:txBody>
      </p:sp>
      <p:cxnSp>
        <p:nvCxnSpPr>
          <p:cNvPr id="3" name="Straight Connector 2"/>
          <p:cNvCxnSpPr/>
          <p:nvPr/>
        </p:nvCxnSpPr>
        <p:spPr>
          <a:xfrm>
            <a:off x="2826327" y="3424844"/>
            <a:ext cx="0" cy="142147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413164" y="4846320"/>
            <a:ext cx="3208713" cy="461665"/>
          </a:xfrm>
          <a:prstGeom prst="rect">
            <a:avLst/>
          </a:prstGeom>
          <a:noFill/>
        </p:spPr>
        <p:txBody>
          <a:bodyPr wrap="square" rtlCol="0">
            <a:spAutoFit/>
          </a:bodyPr>
          <a:lstStyle/>
          <a:p>
            <a:r>
              <a:rPr lang="en-GB" sz="1200" dirty="0" smtClean="0">
                <a:solidFill>
                  <a:srgbClr val="FF0000"/>
                </a:solidFill>
              </a:rPr>
              <a:t>Food vouchers would be more appropriate than cash</a:t>
            </a:r>
            <a:endParaRPr lang="en-GB" sz="1200" dirty="0">
              <a:solidFill>
                <a:srgbClr val="FF0000"/>
              </a:solidFill>
            </a:endParaRPr>
          </a:p>
        </p:txBody>
      </p:sp>
      <p:cxnSp>
        <p:nvCxnSpPr>
          <p:cNvPr id="8" name="Straight Connector 7"/>
          <p:cNvCxnSpPr/>
          <p:nvPr/>
        </p:nvCxnSpPr>
        <p:spPr>
          <a:xfrm flipH="1" flipV="1">
            <a:off x="5943600" y="1463040"/>
            <a:ext cx="8313" cy="11100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71258" y="447377"/>
            <a:ext cx="2310938" cy="1015663"/>
          </a:xfrm>
          <a:prstGeom prst="rect">
            <a:avLst/>
          </a:prstGeom>
          <a:noFill/>
        </p:spPr>
        <p:txBody>
          <a:bodyPr wrap="square" rtlCol="0">
            <a:spAutoFit/>
          </a:bodyPr>
          <a:lstStyle/>
          <a:p>
            <a:r>
              <a:rPr lang="en-GB" sz="1200" dirty="0" smtClean="0">
                <a:solidFill>
                  <a:srgbClr val="FF0000"/>
                </a:solidFill>
              </a:rPr>
              <a:t>The amount should not be on the advertisement, this can be included in the PIS but the advert should just state that participants will be reimbursed for their time </a:t>
            </a:r>
            <a:endParaRPr lang="en-GB" sz="1200" dirty="0">
              <a:solidFill>
                <a:srgbClr val="FF0000"/>
              </a:solidFill>
            </a:endParaRPr>
          </a:p>
        </p:txBody>
      </p:sp>
      <p:cxnSp>
        <p:nvCxnSpPr>
          <p:cNvPr id="12" name="Straight Connector 11"/>
          <p:cNvCxnSpPr/>
          <p:nvPr/>
        </p:nvCxnSpPr>
        <p:spPr>
          <a:xfrm>
            <a:off x="7747462" y="3715789"/>
            <a:ext cx="24938" cy="136136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99811" y="5077152"/>
            <a:ext cx="3258589" cy="646331"/>
          </a:xfrm>
          <a:prstGeom prst="rect">
            <a:avLst/>
          </a:prstGeom>
          <a:noFill/>
        </p:spPr>
        <p:txBody>
          <a:bodyPr wrap="square" rtlCol="0">
            <a:spAutoFit/>
          </a:bodyPr>
          <a:lstStyle/>
          <a:p>
            <a:r>
              <a:rPr lang="en-GB" sz="1200" dirty="0" smtClean="0">
                <a:solidFill>
                  <a:srgbClr val="FF0000"/>
                </a:solidFill>
              </a:rPr>
              <a:t>Instead of just social media the researchers could advertise through support organisations, using relevant  gatekeepers to advertise the research</a:t>
            </a:r>
            <a:endParaRPr lang="en-GB" sz="1200" dirty="0">
              <a:solidFill>
                <a:srgbClr val="FF0000"/>
              </a:solidFill>
            </a:endParaRPr>
          </a:p>
        </p:txBody>
      </p:sp>
      <p:cxnSp>
        <p:nvCxnSpPr>
          <p:cNvPr id="6" name="Straight Connector 5"/>
          <p:cNvCxnSpPr/>
          <p:nvPr/>
        </p:nvCxnSpPr>
        <p:spPr>
          <a:xfrm flipH="1" flipV="1">
            <a:off x="2944678" y="1828800"/>
            <a:ext cx="15498" cy="7443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97063" y="1177064"/>
            <a:ext cx="2340244" cy="738664"/>
          </a:xfrm>
          <a:prstGeom prst="rect">
            <a:avLst/>
          </a:prstGeom>
          <a:noFill/>
        </p:spPr>
        <p:txBody>
          <a:bodyPr wrap="square" rtlCol="0">
            <a:spAutoFit/>
          </a:bodyPr>
          <a:lstStyle/>
          <a:p>
            <a:r>
              <a:rPr lang="en-GB" sz="1400" dirty="0" smtClean="0">
                <a:solidFill>
                  <a:srgbClr val="FF0000"/>
                </a:solidFill>
              </a:rPr>
              <a:t>Incentives should be avoided as much as possible for this research </a:t>
            </a:r>
            <a:endParaRPr lang="en-GB" sz="1400" dirty="0">
              <a:solidFill>
                <a:srgbClr val="FF0000"/>
              </a:solidFill>
            </a:endParaRPr>
          </a:p>
        </p:txBody>
      </p:sp>
    </p:spTree>
    <p:extLst>
      <p:ext uri="{BB962C8B-B14F-4D97-AF65-F5344CB8AC3E}">
        <p14:creationId xmlns:p14="http://schemas.microsoft.com/office/powerpoint/2010/main" val="3293061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109" y="2885295"/>
            <a:ext cx="11129818" cy="923330"/>
          </a:xfrm>
          <a:prstGeom prst="rect">
            <a:avLst/>
          </a:prstGeom>
        </p:spPr>
        <p:txBody>
          <a:bodyPr wrap="square">
            <a:spAutoFit/>
          </a:bodyPr>
          <a:lstStyle/>
          <a:p>
            <a:pPr marL="226695">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A student is undertaking a qualitative research project, the student’s supervisor has conducted a similar project in the past and has offered to share her existing data. The data set has been anonymised and the participants were not informed that there data would be shared with other researchers. What should the researchers do?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p:cNvCxnSpPr/>
          <p:nvPr/>
        </p:nvCxnSpPr>
        <p:spPr>
          <a:xfrm>
            <a:off x="3516284" y="3808625"/>
            <a:ext cx="16625" cy="8880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261062" y="4696691"/>
            <a:ext cx="2751513" cy="461665"/>
          </a:xfrm>
          <a:prstGeom prst="rect">
            <a:avLst/>
          </a:prstGeom>
          <a:noFill/>
        </p:spPr>
        <p:txBody>
          <a:bodyPr wrap="square" rtlCol="0">
            <a:spAutoFit/>
          </a:bodyPr>
          <a:lstStyle/>
          <a:p>
            <a:r>
              <a:rPr lang="en-GB" sz="1200" dirty="0" smtClean="0">
                <a:solidFill>
                  <a:srgbClr val="FF0000"/>
                </a:solidFill>
              </a:rPr>
              <a:t>The researchers can not use the data without the consent of the participants </a:t>
            </a:r>
            <a:endParaRPr lang="en-GB" sz="1200" dirty="0">
              <a:solidFill>
                <a:srgbClr val="FF0000"/>
              </a:solidFill>
            </a:endParaRPr>
          </a:p>
        </p:txBody>
      </p:sp>
      <p:cxnSp>
        <p:nvCxnSpPr>
          <p:cNvPr id="7" name="Straight Connector 6"/>
          <p:cNvCxnSpPr/>
          <p:nvPr/>
        </p:nvCxnSpPr>
        <p:spPr>
          <a:xfrm flipH="1" flipV="1">
            <a:off x="7298575" y="2202873"/>
            <a:ext cx="8312" cy="7647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92735" y="1371876"/>
            <a:ext cx="2460567" cy="830997"/>
          </a:xfrm>
          <a:prstGeom prst="rect">
            <a:avLst/>
          </a:prstGeom>
          <a:noFill/>
        </p:spPr>
        <p:txBody>
          <a:bodyPr wrap="square" rtlCol="0">
            <a:spAutoFit/>
          </a:bodyPr>
          <a:lstStyle/>
          <a:p>
            <a:r>
              <a:rPr lang="en-GB" sz="1200" dirty="0" smtClean="0">
                <a:solidFill>
                  <a:srgbClr val="FF0000"/>
                </a:solidFill>
              </a:rPr>
              <a:t>If possible the researchers can contact all past researchers and gain consent to use the existing data set in a new research project</a:t>
            </a:r>
            <a:endParaRPr lang="en-GB" sz="1200" dirty="0">
              <a:solidFill>
                <a:srgbClr val="FF0000"/>
              </a:solidFill>
            </a:endParaRPr>
          </a:p>
        </p:txBody>
      </p:sp>
      <p:cxnSp>
        <p:nvCxnSpPr>
          <p:cNvPr id="12" name="Straight Connector 11"/>
          <p:cNvCxnSpPr/>
          <p:nvPr/>
        </p:nvCxnSpPr>
        <p:spPr>
          <a:xfrm flipH="1">
            <a:off x="5128954" y="1787374"/>
            <a:ext cx="116378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52502" y="1629295"/>
            <a:ext cx="2660073" cy="461665"/>
          </a:xfrm>
          <a:prstGeom prst="rect">
            <a:avLst/>
          </a:prstGeom>
          <a:noFill/>
        </p:spPr>
        <p:txBody>
          <a:bodyPr wrap="square" rtlCol="0">
            <a:spAutoFit/>
          </a:bodyPr>
          <a:lstStyle/>
          <a:p>
            <a:r>
              <a:rPr lang="en-GB" sz="1200" dirty="0" smtClean="0">
                <a:solidFill>
                  <a:srgbClr val="FF0000"/>
                </a:solidFill>
              </a:rPr>
              <a:t>As all data is anonymised they will need the consent from all participants</a:t>
            </a:r>
            <a:endParaRPr lang="en-GB" sz="1200" dirty="0">
              <a:solidFill>
                <a:srgbClr val="FF0000"/>
              </a:solidFill>
            </a:endParaRPr>
          </a:p>
        </p:txBody>
      </p:sp>
      <p:cxnSp>
        <p:nvCxnSpPr>
          <p:cNvPr id="15" name="Straight Connector 14"/>
          <p:cNvCxnSpPr/>
          <p:nvPr/>
        </p:nvCxnSpPr>
        <p:spPr>
          <a:xfrm>
            <a:off x="8038407" y="3808625"/>
            <a:ext cx="16626" cy="11374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16932" y="4948109"/>
            <a:ext cx="3125585" cy="461665"/>
          </a:xfrm>
          <a:prstGeom prst="rect">
            <a:avLst/>
          </a:prstGeom>
          <a:noFill/>
        </p:spPr>
        <p:txBody>
          <a:bodyPr wrap="square" rtlCol="0">
            <a:spAutoFit/>
          </a:bodyPr>
          <a:lstStyle/>
          <a:p>
            <a:r>
              <a:rPr lang="en-GB" sz="1200" dirty="0" smtClean="0">
                <a:solidFill>
                  <a:srgbClr val="FF0000"/>
                </a:solidFill>
              </a:rPr>
              <a:t>For future projects the researchers should think about making the data available  </a:t>
            </a:r>
            <a:endParaRPr lang="en-GB" sz="1200" dirty="0">
              <a:solidFill>
                <a:srgbClr val="FF0000"/>
              </a:solidFill>
            </a:endParaRPr>
          </a:p>
        </p:txBody>
      </p:sp>
    </p:spTree>
    <p:extLst>
      <p:ext uri="{BB962C8B-B14F-4D97-AF65-F5344CB8AC3E}">
        <p14:creationId xmlns:p14="http://schemas.microsoft.com/office/powerpoint/2010/main" val="1067476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1" y="390698"/>
            <a:ext cx="11662755" cy="6111866"/>
          </a:xfrm>
          <a:prstGeom prst="rect">
            <a:avLst/>
          </a:prstGeom>
        </p:spPr>
        <p:txBody>
          <a:bodyPr wrap="square">
            <a:spAutoFit/>
          </a:bodyPr>
          <a:lstStyle/>
          <a:p>
            <a:pPr>
              <a:lnSpc>
                <a:spcPct val="150000"/>
              </a:lnSpc>
              <a:spcAft>
                <a:spcPts val="0"/>
              </a:spcAft>
            </a:pPr>
            <a:r>
              <a:rPr lang="en-GB"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Please </a:t>
            </a:r>
            <a:r>
              <a:rPr lang="en-GB" sz="1600" b="1" dirty="0">
                <a:solidFill>
                  <a:srgbClr val="FF0000"/>
                </a:solidFill>
                <a:latin typeface="Calibri" panose="020F0502020204030204" pitchFamily="34" charset="0"/>
                <a:ea typeface="Calibri" panose="020F0502020204030204" pitchFamily="34" charset="0"/>
                <a:cs typeface="Calibri" panose="020F0502020204030204" pitchFamily="34" charset="0"/>
              </a:rPr>
              <a:t>describe the arrangements for obtaining consent from participants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FF0000"/>
                </a:solidFill>
                <a:latin typeface="Calibri" panose="020F0502020204030204" pitchFamily="34" charset="0"/>
                <a:ea typeface="Calibri" panose="020F0502020204030204" pitchFamily="34" charset="0"/>
                <a:cs typeface="Calibri" panose="020F0502020204030204" pitchFamily="34" charset="0"/>
              </a:rPr>
              <a:t>I will approach participants through their line managers and ask them if they wish to take part. If so, I will hand them a consent form and ask them to sign it. If they do not wish to take part I will explain to them the importance and benefits of my research.</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Please </a:t>
            </a:r>
            <a:r>
              <a:rPr lang="en-GB" sz="1600" b="1" dirty="0">
                <a:solidFill>
                  <a:srgbClr val="FF0000"/>
                </a:solidFill>
                <a:latin typeface="Calibri" panose="020F0502020204030204" pitchFamily="34" charset="0"/>
                <a:ea typeface="Calibri" panose="020F0502020204030204" pitchFamily="34" charset="0"/>
                <a:cs typeface="Calibri" panose="020F0502020204030204" pitchFamily="34" charset="0"/>
              </a:rPr>
              <a:t>describe the arrangements in place to ensure the duty of confidentiality towards participants is </a:t>
            </a:r>
            <a:r>
              <a:rPr lang="en-GB" sz="16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respected:</a:t>
            </a:r>
            <a:endParaRPr lang="en-GB"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I </a:t>
            </a:r>
            <a:r>
              <a:rPr lang="en-US" sz="1600" dirty="0">
                <a:solidFill>
                  <a:srgbClr val="FF0000"/>
                </a:solidFill>
                <a:latin typeface="Calibri" panose="020F0502020204030204" pitchFamily="34" charset="0"/>
                <a:ea typeface="Calibri" panose="020F0502020204030204" pitchFamily="34" charset="0"/>
                <a:cs typeface="Calibri" panose="020F0502020204030204" pitchFamily="34" charset="0"/>
              </a:rPr>
              <a:t>will inform participants not to worry – their data will be kept confidential. I will remove names and dates of birth from the data. I will collect the research data and store this information on my personal laptop, while I am in Malawi. </a:t>
            </a:r>
            <a:endParaRPr lang="en-US" sz="1600" dirty="0" smtClean="0">
              <a:solidFill>
                <a:srgbClr val="FF0000"/>
              </a:solidFill>
              <a:latin typeface="Calibri" panose="020F0502020204030204" pitchFamily="34" charset="0"/>
              <a:ea typeface="Calibri" panose="020F0502020204030204" pitchFamily="34" charset="0"/>
              <a:cs typeface="Calibri" panose="020F0502020204030204" pitchFamily="34" charset="0"/>
            </a:endParaRPr>
          </a:p>
          <a:p>
            <a:endParaRPr lang="en-GB" sz="1600" b="1" dirty="0" smtClean="0">
              <a:solidFill>
                <a:srgbClr val="FF0000"/>
              </a:solidFill>
            </a:endParaRPr>
          </a:p>
          <a:p>
            <a:r>
              <a:rPr lang="en-GB" sz="1600" b="1" dirty="0" smtClean="0">
                <a:solidFill>
                  <a:srgbClr val="FF0000"/>
                </a:solidFill>
              </a:rPr>
              <a:t>What </a:t>
            </a:r>
            <a:r>
              <a:rPr lang="en-GB" sz="1600" b="1" dirty="0">
                <a:solidFill>
                  <a:srgbClr val="FF0000"/>
                </a:solidFill>
              </a:rPr>
              <a:t>are the risks to the participants of using this research method?</a:t>
            </a:r>
            <a:endParaRPr lang="en-GB" sz="1600" dirty="0">
              <a:solidFill>
                <a:srgbClr val="FF0000"/>
              </a:solidFill>
            </a:endParaRPr>
          </a:p>
          <a:p>
            <a:r>
              <a:rPr lang="en-GB" sz="1600" dirty="0">
                <a:solidFill>
                  <a:srgbClr val="FF0000"/>
                </a:solidFill>
              </a:rPr>
              <a:t>The risks involved in the research will be minimal. I anticipate no risks to participants. If an issue does arise, I will discuss this with my supervisor after the interview. </a:t>
            </a:r>
          </a:p>
          <a:p>
            <a:endParaRPr lang="en-GB" sz="1600" b="1" dirty="0" smtClean="0">
              <a:solidFill>
                <a:srgbClr val="FF0000"/>
              </a:solidFill>
            </a:endParaRPr>
          </a:p>
          <a:p>
            <a:endParaRPr lang="en-GB" sz="1600" b="1" dirty="0" smtClean="0">
              <a:solidFill>
                <a:srgbClr val="FF0000"/>
              </a:solidFill>
            </a:endParaRPr>
          </a:p>
          <a:p>
            <a:r>
              <a:rPr lang="en-GB" sz="1600" b="1" dirty="0" smtClean="0">
                <a:solidFill>
                  <a:srgbClr val="FF0000"/>
                </a:solidFill>
              </a:rPr>
              <a:t>Please </a:t>
            </a:r>
            <a:r>
              <a:rPr lang="en-GB" sz="1600" b="1" dirty="0">
                <a:solidFill>
                  <a:srgbClr val="FF0000"/>
                </a:solidFill>
              </a:rPr>
              <a:t>describe the strategies in place to manage a situation whereby a participant becomes distressed during the interview:</a:t>
            </a:r>
            <a:endParaRPr lang="en-GB" sz="1600" dirty="0">
              <a:solidFill>
                <a:srgbClr val="FF0000"/>
              </a:solidFill>
            </a:endParaRPr>
          </a:p>
          <a:p>
            <a:r>
              <a:rPr lang="en-GB" sz="1600" dirty="0">
                <a:solidFill>
                  <a:srgbClr val="FF0000"/>
                </a:solidFill>
              </a:rPr>
              <a:t>If a participant becomes distressed I will offer them advice and give them my contact details so they can contact me to discuss why they became distressed in further detail. </a:t>
            </a:r>
            <a:endParaRPr lang="en-GB" sz="1600" dirty="0" smtClean="0">
              <a:solidFill>
                <a:srgbClr val="FF0000"/>
              </a:solidFill>
            </a:endParaRPr>
          </a:p>
          <a:p>
            <a:endParaRPr lang="en-GB" sz="1600" b="1" dirty="0" smtClean="0">
              <a:solidFill>
                <a:srgbClr val="FF0000"/>
              </a:solidFill>
            </a:endParaRPr>
          </a:p>
          <a:p>
            <a:endParaRPr lang="en-GB" sz="1600" b="1" dirty="0" smtClean="0">
              <a:solidFill>
                <a:srgbClr val="FF0000"/>
              </a:solidFill>
            </a:endParaRPr>
          </a:p>
          <a:p>
            <a:r>
              <a:rPr lang="en-GB" sz="1600" b="1" dirty="0" smtClean="0">
                <a:solidFill>
                  <a:srgbClr val="FF0000"/>
                </a:solidFill>
              </a:rPr>
              <a:t>Please </a:t>
            </a:r>
            <a:r>
              <a:rPr lang="en-GB" sz="1600" b="1" dirty="0">
                <a:solidFill>
                  <a:srgbClr val="FF0000"/>
                </a:solidFill>
              </a:rPr>
              <a:t>explain what efforts have been made to identify a local research ethics committee:</a:t>
            </a:r>
          </a:p>
          <a:p>
            <a:r>
              <a:rPr lang="en-GB" sz="1600" dirty="0">
                <a:solidFill>
                  <a:srgbClr val="FF0000"/>
                </a:solidFill>
              </a:rPr>
              <a:t>It will not be possible to engage with ethics committees in all of these countries, particularly not in the tight timeline of the project.</a:t>
            </a:r>
          </a:p>
          <a:p>
            <a:endParaRPr lang="en-GB" dirty="0" smtClean="0">
              <a:solidFill>
                <a:srgbClr val="FF0000"/>
              </a:solidFill>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374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 y="177266"/>
            <a:ext cx="11962015" cy="6156622"/>
          </a:xfrm>
          <a:prstGeom prst="rect">
            <a:avLst/>
          </a:prstGeom>
        </p:spPr>
        <p:txBody>
          <a:bodyPr wrap="square">
            <a:spAutoFit/>
          </a:bodyPr>
          <a:lstStyle/>
          <a:p>
            <a:pPr>
              <a:lnSpc>
                <a:spcPct val="150000"/>
              </a:lnSpc>
              <a:spcAft>
                <a:spcPts val="0"/>
              </a:spcAft>
            </a:pPr>
            <a:r>
              <a:rPr lang="en-GB" sz="1600" b="1" dirty="0">
                <a:solidFill>
                  <a:srgbClr val="00B050"/>
                </a:solidFill>
                <a:latin typeface="Calibri" panose="020F0502020204030204" pitchFamily="34" charset="0"/>
                <a:ea typeface="Calibri" panose="020F0502020204030204" pitchFamily="34" charset="0"/>
                <a:cs typeface="Calibri" panose="020F0502020204030204" pitchFamily="34" charset="0"/>
              </a:rPr>
              <a:t>Please describe the arrangements for obtaining consent from participants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solidFill>
                  <a:srgbClr val="00B050"/>
                </a:solidFill>
                <a:latin typeface="Calibri" panose="020F0502020204030204" pitchFamily="34" charset="0"/>
                <a:ea typeface="Calibri" panose="020F0502020204030204" pitchFamily="34" charset="0"/>
                <a:cs typeface="Calibri" panose="020F0502020204030204" pitchFamily="34" charset="0"/>
              </a:rPr>
              <a:t>We will advertise the study on the notice boards in local hospitals. Each participant will be given full information about the study, and will be given a minimum of 24 hours to consider whether or not to take part. It will be explained exactly what the study will involve at each stage of the research, and the benefits and risks will be discussed. In the event that any of the participants are not literate – I will not exclude them from the study, I will verbally explain the information to them. It will be stressed from the outset that participation is voluntary, and that they are free to withdraw from the study without suffering any negative consequences</a:t>
            </a:r>
            <a:r>
              <a:rPr lang="en-GB" sz="1600" dirty="0" smtClean="0">
                <a:solidFill>
                  <a:srgbClr val="00B050"/>
                </a:solidFill>
                <a:latin typeface="Calibri" panose="020F0502020204030204" pitchFamily="34" charset="0"/>
                <a:ea typeface="Calibri" panose="020F0502020204030204" pitchFamily="34" charset="0"/>
                <a:cs typeface="Calibri" panose="020F0502020204030204" pitchFamily="34" charset="0"/>
              </a:rPr>
              <a:t>.</a:t>
            </a:r>
          </a:p>
          <a:p>
            <a:pPr>
              <a:lnSpc>
                <a:spcPct val="107000"/>
              </a:lnSpc>
              <a:spcAft>
                <a:spcPts val="800"/>
              </a:spcAft>
            </a:pPr>
            <a:endParaRPr lang="en-GB" sz="1600"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Please describe the arrangements in place to ensure the duty of confidentiality towards participants is respected:</a:t>
            </a:r>
          </a:p>
          <a:p>
            <a:pPr>
              <a:lnSpc>
                <a:spcPct val="107000"/>
              </a:lnSpc>
              <a:spcAft>
                <a:spcPts val="800"/>
              </a:spcAft>
            </a:pPr>
            <a:r>
              <a:rPr lang="en-GB" sz="1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Participants will be made aware through the information sheet that all data will be kept confidential at all times. However, the information sheet will contain details of the situations which may require disclosure, and this will be discussed with the participant before taking part in the research. All identifiable data will be separated from the research data once </a:t>
            </a:r>
            <a:r>
              <a:rPr lang="en-GB" sz="1600" dirty="0" err="1">
                <a:solidFill>
                  <a:srgbClr val="00B050"/>
                </a:solidFill>
                <a:latin typeface="Calibri" panose="020F0502020204030204" pitchFamily="34" charset="0"/>
                <a:ea typeface="Calibri" panose="020F0502020204030204" pitchFamily="34" charset="0"/>
                <a:cs typeface="Times New Roman" panose="02020603050405020304" pitchFamily="18" charset="0"/>
              </a:rPr>
              <a:t>anonymisation</a:t>
            </a:r>
            <a:r>
              <a:rPr lang="en-GB" sz="1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has taken place. Any identifiable information will then be uploaded onto the University’s secure M drive, and deleted from personal storage. Data will not be shared with any third party organisations</a:t>
            </a:r>
            <a:r>
              <a:rPr lang="en-GB" sz="16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GB" sz="16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What are the risks to the participants of using this research method?</a:t>
            </a:r>
          </a:p>
          <a:p>
            <a:pPr>
              <a:lnSpc>
                <a:spcPct val="107000"/>
              </a:lnSpc>
              <a:spcAft>
                <a:spcPts val="800"/>
              </a:spcAft>
            </a:pPr>
            <a:r>
              <a:rPr lang="en-GB" sz="16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The discussion of such a sensitive topic may cause embarrassment or distress to the participant. I will go through the information sheet to ensure that the participant fully understands that they are free to withdraw at any time during the research. Further I will stop the interview if at any point the patient appears in discomfort. I will ensure the participant information sheet contains details of local support services</a:t>
            </a:r>
          </a:p>
          <a:p>
            <a:pPr>
              <a:lnSpc>
                <a:spcPct val="107000"/>
              </a:lnSpc>
              <a:spcAft>
                <a:spcPts val="800"/>
              </a:spcAft>
            </a:pPr>
            <a:endParaRPr lang="en-GB" sz="12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881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18" y="409096"/>
            <a:ext cx="11862262" cy="5231047"/>
          </a:xfrm>
          <a:prstGeom prst="rect">
            <a:avLst/>
          </a:prstGeom>
        </p:spPr>
        <p:txBody>
          <a:bodyPr wrap="square">
            <a:spAutoFit/>
          </a:bodyPr>
          <a:lstStyle/>
          <a:p>
            <a:pPr>
              <a:lnSpc>
                <a:spcPct val="107000"/>
              </a:lnSpc>
              <a:spcAft>
                <a:spcPts val="800"/>
              </a:spcAft>
            </a:pPr>
            <a:r>
              <a:rPr lang="en-GB" b="1" dirty="0">
                <a:solidFill>
                  <a:srgbClr val="00B050"/>
                </a:solidFill>
                <a:latin typeface="Calibri" panose="020F0502020204030204" pitchFamily="34" charset="0"/>
                <a:ea typeface="Calibri" panose="020F0502020204030204" pitchFamily="34" charset="0"/>
                <a:cs typeface="Calibri" panose="020F0502020204030204" pitchFamily="34" charset="0"/>
              </a:rPr>
              <a:t>Please describe the strategies in place to manage a situation whereby a participant becomes distressed during the interview:</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rgbClr val="00B050"/>
                </a:solidFill>
                <a:latin typeface="Calibri" panose="020F0502020204030204" pitchFamily="34" charset="0"/>
                <a:ea typeface="Calibri" panose="020F0502020204030204" pitchFamily="34" charset="0"/>
                <a:cs typeface="Calibri" panose="020F0502020204030204" pitchFamily="34" charset="0"/>
              </a:rPr>
              <a:t>If a participant becomes distressed the researcher will follow the distress protocol. The interview will be halted and audio recorder paused. The researcher will let the participant know that they are free to withdraw from the research. The participant will be given as much time as needed and offered any refreshments. If they are happy to continue with the interview the researcher will ensure that the participant understands that the process is voluntary and reiterate the key elements of the participant information sheet. After the interview the researcher will go through a debrief document which will signpost the relevant support services. </a:t>
            </a:r>
            <a:endParaRPr lang="en-GB" dirty="0" smtClean="0">
              <a:solidFill>
                <a:srgbClr val="00B05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200" dirty="0" smtClean="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200" dirty="0">
              <a:solidFill>
                <a:srgbClr val="00B05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1200" dirty="0">
              <a:solidFill>
                <a:srgbClr val="00B050"/>
              </a:solidFill>
              <a:effectLst/>
              <a:latin typeface="Calibri" panose="020F0502020204030204" pitchFamily="34" charset="0"/>
              <a:ea typeface="Calibri" panose="020F0502020204030204" pitchFamily="34" charset="0"/>
              <a:cs typeface="Calibri" panose="020F0502020204030204" pitchFamily="34" charset="0"/>
            </a:endParaRPr>
          </a:p>
          <a:p>
            <a:r>
              <a:rPr lang="en-GB" b="1" dirty="0">
                <a:solidFill>
                  <a:srgbClr val="00B050"/>
                </a:solidFill>
              </a:rPr>
              <a:t>Please explain what efforts have been made to identify a local research ethics committee:</a:t>
            </a:r>
            <a:endParaRPr lang="en-GB" dirty="0">
              <a:solidFill>
                <a:srgbClr val="00B050"/>
              </a:solidFill>
            </a:endParaRPr>
          </a:p>
          <a:p>
            <a:r>
              <a:rPr lang="en-GB" dirty="0">
                <a:solidFill>
                  <a:srgbClr val="00B050"/>
                </a:solidFill>
              </a:rPr>
              <a:t>The existing ethics committees in this geographical context relate exclusively to biomedical types of research and are known as Clinical Research Ethics Committees ("CEICs") or, after 2016, Committees on Ethics of Research with Medicines ("</a:t>
            </a:r>
            <a:r>
              <a:rPr lang="en-GB" dirty="0" err="1">
                <a:solidFill>
                  <a:srgbClr val="00B050"/>
                </a:solidFill>
              </a:rPr>
              <a:t>CEIms</a:t>
            </a:r>
            <a:r>
              <a:rPr lang="en-GB" dirty="0">
                <a:solidFill>
                  <a:srgbClr val="00B050"/>
                </a:solidFill>
              </a:rPr>
              <a:t>"). Given the nature of this project, these local committees and their focus on bioethics are irrelevant to it. I have searched the suggested committee lists provided on the research ethics webpage as well as the available resources provided by the Spanish Research Ethics Committee. I have been unable to identify in them any relevant sources of local approval.</a:t>
            </a:r>
            <a:endParaRPr lang="en-GB" sz="12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5414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p:cNvSpPr txBox="1"/>
          <p:nvPr/>
        </p:nvSpPr>
        <p:spPr>
          <a:xfrm>
            <a:off x="1763486" y="2174032"/>
            <a:ext cx="9041362" cy="1323439"/>
          </a:xfrm>
          <a:prstGeom prst="rect">
            <a:avLst/>
          </a:prstGeom>
          <a:noFill/>
        </p:spPr>
        <p:txBody>
          <a:bodyPr wrap="square" rtlCol="0">
            <a:spAutoFit/>
          </a:bodyPr>
          <a:lstStyle/>
          <a:p>
            <a:pPr algn="ctr"/>
            <a:r>
              <a:rPr lang="en-GB" sz="4000" dirty="0" smtClean="0">
                <a:solidFill>
                  <a:schemeClr val="bg1"/>
                </a:solidFill>
              </a:rPr>
              <a:t>Key Principle when reviewing ethics applications </a:t>
            </a:r>
            <a:endParaRPr lang="en-GB" sz="4000" dirty="0">
              <a:solidFill>
                <a:schemeClr val="bg1"/>
              </a:solidFill>
            </a:endParaRPr>
          </a:p>
        </p:txBody>
      </p:sp>
    </p:spTree>
    <p:extLst>
      <p:ext uri="{BB962C8B-B14F-4D97-AF65-F5344CB8AC3E}">
        <p14:creationId xmlns:p14="http://schemas.microsoft.com/office/powerpoint/2010/main" val="394617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11056776" cy="4370427"/>
          </a:xfrm>
          <a:prstGeom prst="rect">
            <a:avLst/>
          </a:prstGeom>
          <a:noFill/>
        </p:spPr>
        <p:txBody>
          <a:bodyPr wrap="square" rtlCol="0">
            <a:spAutoFit/>
          </a:bodyPr>
          <a:lstStyle/>
          <a:p>
            <a:r>
              <a:rPr lang="en-GB" sz="2000" b="1" dirty="0" smtClean="0"/>
              <a:t>What has changed?</a:t>
            </a:r>
          </a:p>
          <a:p>
            <a:endParaRPr lang="en-GB" sz="2000" dirty="0"/>
          </a:p>
          <a:p>
            <a:r>
              <a:rPr lang="en-GB" sz="2000" dirty="0"/>
              <a:t>Broader definition of ‘personal data’</a:t>
            </a:r>
          </a:p>
          <a:p>
            <a:endParaRPr lang="en-GB" sz="2000" dirty="0"/>
          </a:p>
          <a:p>
            <a:r>
              <a:rPr lang="en-GB" sz="2000" dirty="0" smtClean="0"/>
              <a:t>Requirement to inform individuals of the lawful basis on which you are processing their information</a:t>
            </a:r>
          </a:p>
          <a:p>
            <a:endParaRPr lang="en-GB" sz="2000" dirty="0"/>
          </a:p>
          <a:p>
            <a:r>
              <a:rPr lang="en-GB" sz="2000" dirty="0" smtClean="0"/>
              <a:t>Extra safeguards required for transferring personal data outside the EU</a:t>
            </a:r>
          </a:p>
          <a:p>
            <a:endParaRPr lang="en-GB" sz="2000" dirty="0"/>
          </a:p>
          <a:p>
            <a:r>
              <a:rPr lang="en-GB" sz="2000" dirty="0" smtClean="0"/>
              <a:t>More stringent reporting requirements</a:t>
            </a:r>
          </a:p>
          <a:p>
            <a:endParaRPr lang="en-GB" sz="2000" dirty="0"/>
          </a:p>
          <a:p>
            <a:r>
              <a:rPr lang="en-GB" sz="2000" dirty="0" smtClean="0"/>
              <a:t>Significant increase in fines for personal data breaches </a:t>
            </a:r>
          </a:p>
          <a:p>
            <a:endParaRPr lang="en-GB" sz="2000" dirty="0"/>
          </a:p>
          <a:p>
            <a:endParaRPr lang="en-GB" sz="2000" dirty="0"/>
          </a:p>
          <a:p>
            <a:endParaRPr lang="en-GB" dirty="0"/>
          </a:p>
        </p:txBody>
      </p:sp>
    </p:spTree>
    <p:extLst>
      <p:ext uri="{BB962C8B-B14F-4D97-AF65-F5344CB8AC3E}">
        <p14:creationId xmlns:p14="http://schemas.microsoft.com/office/powerpoint/2010/main" val="86723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4461" y="669085"/>
            <a:ext cx="5760488" cy="707886"/>
          </a:xfrm>
          <a:prstGeom prst="rect">
            <a:avLst/>
          </a:prstGeom>
        </p:spPr>
        <p:txBody>
          <a:bodyPr wrap="none">
            <a:spAutoFit/>
          </a:bodyPr>
          <a:lstStyle/>
          <a:p>
            <a:pPr algn="ctr"/>
            <a:r>
              <a:rPr lang="en-GB" sz="4000" b="1" dirty="0" smtClean="0">
                <a:solidFill>
                  <a:srgbClr val="CC9900"/>
                </a:solidFill>
              </a:rPr>
              <a:t>University Key principles   </a:t>
            </a:r>
            <a:endParaRPr lang="en-GB" sz="4000" b="1" dirty="0">
              <a:solidFill>
                <a:srgbClr val="CC9900"/>
              </a:solidFill>
            </a:endParaRPr>
          </a:p>
        </p:txBody>
      </p:sp>
      <p:sp>
        <p:nvSpPr>
          <p:cNvPr id="6" name="TextBox 5"/>
          <p:cNvSpPr txBox="1"/>
          <p:nvPr/>
        </p:nvSpPr>
        <p:spPr>
          <a:xfrm>
            <a:off x="1408922" y="1604866"/>
            <a:ext cx="9526555" cy="4524315"/>
          </a:xfrm>
          <a:prstGeom prst="rect">
            <a:avLst/>
          </a:prstGeom>
          <a:noFill/>
        </p:spPr>
        <p:txBody>
          <a:bodyPr wrap="square" rtlCol="0">
            <a:spAutoFit/>
          </a:bodyPr>
          <a:lstStyle/>
          <a:p>
            <a:pPr marL="285750" indent="-285750">
              <a:buFont typeface="Arial" panose="020B0604020202020204" pitchFamily="34" charset="0"/>
              <a:buChar char="•"/>
            </a:pPr>
            <a:r>
              <a:rPr lang="en-GB" dirty="0"/>
              <a:t>Except where the nature of the research makes this impossible, research staff and participants must be </a:t>
            </a:r>
            <a:r>
              <a:rPr lang="en-GB" b="1" dirty="0"/>
              <a:t>fully informed </a:t>
            </a:r>
            <a:r>
              <a:rPr lang="en-GB" dirty="0"/>
              <a:t>about the purpose, methods, and intended possible uses of the research. On the basis of this information they must give their </a:t>
            </a:r>
            <a:r>
              <a:rPr lang="en-GB" b="1" dirty="0"/>
              <a:t>voluntary consent </a:t>
            </a:r>
            <a:r>
              <a:rPr lang="en-GB" dirty="0"/>
              <a:t>to take part in the project, free from coercion.  </a:t>
            </a:r>
            <a:endParaRPr lang="en-GB" dirty="0" smtClean="0"/>
          </a:p>
          <a:p>
            <a:pPr marL="285750" indent="-285750">
              <a:buFont typeface="Arial" panose="020B0604020202020204" pitchFamily="34" charset="0"/>
              <a:buChar char="•"/>
            </a:pPr>
            <a:r>
              <a:rPr lang="en-GB" dirty="0" smtClean="0"/>
              <a:t>The </a:t>
            </a:r>
            <a:r>
              <a:rPr lang="en-GB" b="1" dirty="0"/>
              <a:t>confidentiality</a:t>
            </a:r>
            <a:r>
              <a:rPr lang="en-GB" dirty="0"/>
              <a:t> of the information supplied by research participants and the</a:t>
            </a:r>
            <a:r>
              <a:rPr lang="en-GB" b="1" dirty="0"/>
              <a:t> anonymity </a:t>
            </a:r>
            <a:r>
              <a:rPr lang="en-GB" dirty="0"/>
              <a:t>of respondents must be respected. Wherever possible data should be anonymised and there should be full compliance with the principles within the Data Protection Act 2018. Personal data can only be disclosed when permission to disclose is part of the consent procedure. </a:t>
            </a:r>
            <a:endParaRPr lang="en-GB" dirty="0" smtClean="0"/>
          </a:p>
          <a:p>
            <a:pPr marL="285750" indent="-285750">
              <a:buFont typeface="Arial" panose="020B0604020202020204" pitchFamily="34" charset="0"/>
              <a:buChar char="•"/>
            </a:pPr>
            <a:r>
              <a:rPr lang="en-GB" b="1" dirty="0" smtClean="0"/>
              <a:t>Risks </a:t>
            </a:r>
            <a:r>
              <a:rPr lang="en-GB" b="1" dirty="0"/>
              <a:t>to those involved in the research must be minimised</a:t>
            </a:r>
            <a:r>
              <a:rPr lang="en-GB" dirty="0"/>
              <a:t>, and harm to research participants and researchers must be avoided. Participants must be warned in advance about any potential risks of harm. </a:t>
            </a:r>
            <a:endParaRPr lang="en-GB" dirty="0" smtClean="0"/>
          </a:p>
          <a:p>
            <a:pPr marL="285750" indent="-285750">
              <a:buFont typeface="Arial" panose="020B0604020202020204" pitchFamily="34" charset="0"/>
              <a:buChar char="•"/>
            </a:pPr>
            <a:r>
              <a:rPr lang="en-GB" dirty="0" smtClean="0"/>
              <a:t>The </a:t>
            </a:r>
            <a:r>
              <a:rPr lang="en-GB" dirty="0"/>
              <a:t>independence of the research must be clear, and any </a:t>
            </a:r>
            <a:r>
              <a:rPr lang="en-GB" b="1" dirty="0"/>
              <a:t>conflict of interest </a:t>
            </a:r>
            <a:r>
              <a:rPr lang="en-GB" dirty="0"/>
              <a:t>or partiality must be explicit.  </a:t>
            </a:r>
          </a:p>
          <a:p>
            <a:pPr marL="285750" indent="-285750">
              <a:buFont typeface="Arial" panose="020B0604020202020204" pitchFamily="34" charset="0"/>
              <a:buChar char="•"/>
            </a:pPr>
            <a:r>
              <a:rPr lang="en-GB" dirty="0" smtClean="0"/>
              <a:t>The </a:t>
            </a:r>
            <a:r>
              <a:rPr lang="en-GB" dirty="0"/>
              <a:t>research </a:t>
            </a:r>
            <a:r>
              <a:rPr lang="en-GB" b="1" dirty="0"/>
              <a:t>must conform to all relevant statutory requirements </a:t>
            </a:r>
            <a:r>
              <a:rPr lang="en-GB" dirty="0"/>
              <a:t>and to the requirements of the institution in which the research is undertaken. </a:t>
            </a:r>
          </a:p>
          <a:p>
            <a:r>
              <a:rPr lang="en-GB" dirty="0"/>
              <a:t> </a:t>
            </a:r>
          </a:p>
        </p:txBody>
      </p:sp>
    </p:spTree>
    <p:extLst>
      <p:ext uri="{BB962C8B-B14F-4D97-AF65-F5344CB8AC3E}">
        <p14:creationId xmlns:p14="http://schemas.microsoft.com/office/powerpoint/2010/main" val="216058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99700" y="669085"/>
            <a:ext cx="3750002" cy="707886"/>
          </a:xfrm>
          <a:prstGeom prst="rect">
            <a:avLst/>
          </a:prstGeom>
        </p:spPr>
        <p:txBody>
          <a:bodyPr wrap="none">
            <a:spAutoFit/>
          </a:bodyPr>
          <a:lstStyle/>
          <a:p>
            <a:pPr algn="ctr"/>
            <a:r>
              <a:rPr lang="en-GB" sz="4000" b="1" dirty="0" smtClean="0">
                <a:solidFill>
                  <a:srgbClr val="CC9900"/>
                </a:solidFill>
              </a:rPr>
              <a:t>The Application  </a:t>
            </a:r>
            <a:endParaRPr lang="en-GB" sz="4000" b="1" dirty="0">
              <a:solidFill>
                <a:srgbClr val="CC9900"/>
              </a:solidFill>
            </a:endParaRPr>
          </a:p>
        </p:txBody>
      </p:sp>
      <p:sp>
        <p:nvSpPr>
          <p:cNvPr id="5" name="TextBox 4"/>
          <p:cNvSpPr txBox="1"/>
          <p:nvPr/>
        </p:nvSpPr>
        <p:spPr>
          <a:xfrm>
            <a:off x="1063690" y="1819469"/>
            <a:ext cx="10571584" cy="3785652"/>
          </a:xfrm>
          <a:prstGeom prst="rect">
            <a:avLst/>
          </a:prstGeom>
          <a:noFill/>
        </p:spPr>
        <p:txBody>
          <a:bodyPr wrap="square" rtlCol="0">
            <a:spAutoFit/>
          </a:bodyPr>
          <a:lstStyle/>
          <a:p>
            <a:pPr marL="285750" indent="-285750">
              <a:buFont typeface="Arial" panose="020B0604020202020204" pitchFamily="34" charset="0"/>
              <a:buChar char="•"/>
            </a:pPr>
            <a:r>
              <a:rPr lang="en-GB" sz="2000" dirty="0"/>
              <a:t>Is the purpose, design, and methodology of the planned research </a:t>
            </a:r>
            <a:r>
              <a:rPr lang="en-GB" sz="2000" dirty="0" smtClean="0"/>
              <a:t>clearly explained? </a:t>
            </a:r>
            <a:endParaRPr lang="en-GB" sz="2000" strike="sngStrike" dirty="0"/>
          </a:p>
          <a:p>
            <a:endParaRPr lang="en-GB" sz="2000" dirty="0"/>
          </a:p>
          <a:p>
            <a:pPr marL="285750" indent="-285750">
              <a:buFont typeface="Arial" panose="020B0604020202020204" pitchFamily="34" charset="0"/>
              <a:buChar char="•"/>
            </a:pPr>
            <a:r>
              <a:rPr lang="en-GB" sz="2000" dirty="0"/>
              <a:t>Are there any conflicts of interest </a:t>
            </a:r>
            <a:r>
              <a:rPr lang="en-GB" sz="2000" dirty="0" smtClean="0"/>
              <a:t>either inherent in the research; or impacting upon the reviewer’s ability to </a:t>
            </a:r>
            <a:r>
              <a:rPr lang="en-GB" sz="2000" dirty="0"/>
              <a:t>review this application </a:t>
            </a:r>
            <a:endParaRPr lang="en-GB" sz="2000" dirty="0" smtClean="0"/>
          </a:p>
          <a:p>
            <a:endParaRPr lang="en-GB" sz="2000" dirty="0"/>
          </a:p>
          <a:p>
            <a:pPr marL="285750" indent="-285750">
              <a:buFont typeface="Arial" panose="020B0604020202020204" pitchFamily="34" charset="0"/>
              <a:buChar char="•"/>
            </a:pPr>
            <a:r>
              <a:rPr lang="en-GB" sz="2000" dirty="0"/>
              <a:t>Will the research take place outside the UK? If so has local approval been </a:t>
            </a:r>
            <a:r>
              <a:rPr lang="en-GB" sz="2000" dirty="0" smtClean="0"/>
              <a:t>gained or has adequate justification been provided for not obtaining local approval</a:t>
            </a:r>
          </a:p>
          <a:p>
            <a:endParaRPr lang="en-GB" sz="2000" dirty="0"/>
          </a:p>
          <a:p>
            <a:pPr marL="285750" indent="-285750">
              <a:buFont typeface="Arial" panose="020B0604020202020204" pitchFamily="34" charset="0"/>
              <a:buChar char="•"/>
            </a:pPr>
            <a:r>
              <a:rPr lang="en-GB" sz="2000" dirty="0"/>
              <a:t>Is the application being reviewed by the appropriate </a:t>
            </a:r>
            <a:r>
              <a:rPr lang="en-GB" sz="2000" dirty="0" smtClean="0"/>
              <a:t>committee for the level of risk and nature of the study</a:t>
            </a:r>
          </a:p>
          <a:p>
            <a:endParaRPr lang="en-GB" sz="2000" dirty="0"/>
          </a:p>
          <a:p>
            <a:pPr marL="285750" indent="-285750">
              <a:buFont typeface="Arial" panose="020B0604020202020204" pitchFamily="34" charset="0"/>
              <a:buChar char="•"/>
            </a:pPr>
            <a:r>
              <a:rPr lang="en-GB" sz="2000" dirty="0" smtClean="0"/>
              <a:t>Is there enough detail in the application to enable a good understanding of the research</a:t>
            </a:r>
            <a:endParaRPr lang="en-GB" sz="2000" dirty="0"/>
          </a:p>
        </p:txBody>
      </p:sp>
    </p:spTree>
    <p:extLst>
      <p:ext uri="{BB962C8B-B14F-4D97-AF65-F5344CB8AC3E}">
        <p14:creationId xmlns:p14="http://schemas.microsoft.com/office/powerpoint/2010/main" val="968512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78896" y="379836"/>
            <a:ext cx="8154284" cy="707886"/>
          </a:xfrm>
          <a:prstGeom prst="rect">
            <a:avLst/>
          </a:prstGeom>
        </p:spPr>
        <p:txBody>
          <a:bodyPr wrap="none">
            <a:spAutoFit/>
          </a:bodyPr>
          <a:lstStyle/>
          <a:p>
            <a:pPr algn="ctr"/>
            <a:r>
              <a:rPr lang="en-GB" sz="4000" b="1" dirty="0" smtClean="0">
                <a:solidFill>
                  <a:srgbClr val="CC9900"/>
                </a:solidFill>
              </a:rPr>
              <a:t>The Participants and the Researchers </a:t>
            </a:r>
            <a:endParaRPr lang="en-GB" sz="4000" b="1" dirty="0">
              <a:solidFill>
                <a:srgbClr val="CC9900"/>
              </a:solidFill>
            </a:endParaRPr>
          </a:p>
        </p:txBody>
      </p:sp>
      <p:sp>
        <p:nvSpPr>
          <p:cNvPr id="6" name="TextBox 5"/>
          <p:cNvSpPr txBox="1"/>
          <p:nvPr/>
        </p:nvSpPr>
        <p:spPr>
          <a:xfrm>
            <a:off x="1558213" y="1306286"/>
            <a:ext cx="9517224" cy="5324535"/>
          </a:xfrm>
          <a:prstGeom prst="rect">
            <a:avLst/>
          </a:prstGeom>
          <a:noFill/>
        </p:spPr>
        <p:txBody>
          <a:bodyPr wrap="square" rtlCol="0">
            <a:spAutoFit/>
          </a:bodyPr>
          <a:lstStyle/>
          <a:p>
            <a:pPr marL="285750" indent="-285750">
              <a:buFont typeface="Arial" panose="020B0604020202020204" pitchFamily="34" charset="0"/>
              <a:buChar char="•"/>
            </a:pPr>
            <a:r>
              <a:rPr lang="en-GB" dirty="0" smtClean="0"/>
              <a:t>Has the process to gain permission or access to the participants been described? Is it free from coercion?</a:t>
            </a:r>
            <a:endParaRPr lang="en-GB" dirty="0"/>
          </a:p>
          <a:p>
            <a:endParaRPr lang="en-GB" dirty="0"/>
          </a:p>
          <a:p>
            <a:pPr marL="285750" indent="-285750">
              <a:buFont typeface="Arial" panose="020B0604020202020204" pitchFamily="34" charset="0"/>
              <a:buChar char="•"/>
            </a:pPr>
            <a:r>
              <a:rPr lang="en-GB" dirty="0" smtClean="0"/>
              <a:t>Will the participants recruited be suitable for the study? Is anyone unfairly excluded from taking part?</a:t>
            </a:r>
          </a:p>
          <a:p>
            <a:endParaRPr lang="en-GB" dirty="0"/>
          </a:p>
          <a:p>
            <a:pPr marL="285750" indent="-285750">
              <a:buFont typeface="Arial" panose="020B0604020202020204" pitchFamily="34" charset="0"/>
              <a:buChar char="•"/>
            </a:pPr>
            <a:r>
              <a:rPr lang="en-GB" dirty="0" smtClean="0"/>
              <a:t>Are the participants vulnerable? if so are the appropriate safeguards in place?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Will participants be asked any sensitive questions? If so, is there a plan for managing distress</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Are any potential risks to the participants or the researchers explained and managed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Is the researcher likely to uncover any issues unrelated to the research? (e.g. illegal activity, illness or disease, etc.) How will the researcher handle </a:t>
            </a:r>
            <a:r>
              <a:rPr lang="en-GB" dirty="0" smtClean="0"/>
              <a:t>this?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Does the researcher collecting the data have the correct training and expertise to carry out this research</a:t>
            </a:r>
          </a:p>
          <a:p>
            <a:pPr marL="285750" indent="-285750">
              <a:buFont typeface="Arial" panose="020B0604020202020204" pitchFamily="34" charset="0"/>
              <a:buChar char="•"/>
            </a:pPr>
            <a:endParaRPr lang="en-GB" dirty="0"/>
          </a:p>
          <a:p>
            <a:endParaRPr lang="en-GB" sz="1600" dirty="0"/>
          </a:p>
        </p:txBody>
      </p:sp>
    </p:spTree>
    <p:extLst>
      <p:ext uri="{BB962C8B-B14F-4D97-AF65-F5344CB8AC3E}">
        <p14:creationId xmlns:p14="http://schemas.microsoft.com/office/powerpoint/2010/main" val="72625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1827" y="305192"/>
            <a:ext cx="7871194" cy="707886"/>
          </a:xfrm>
          <a:prstGeom prst="rect">
            <a:avLst/>
          </a:prstGeom>
        </p:spPr>
        <p:txBody>
          <a:bodyPr wrap="none">
            <a:spAutoFit/>
          </a:bodyPr>
          <a:lstStyle/>
          <a:p>
            <a:pPr algn="ctr"/>
            <a:r>
              <a:rPr lang="en-GB" sz="4000" b="1" dirty="0" smtClean="0">
                <a:solidFill>
                  <a:srgbClr val="CC9900"/>
                </a:solidFill>
              </a:rPr>
              <a:t>Consent and supporting documents </a:t>
            </a:r>
            <a:endParaRPr lang="en-GB" sz="4000" b="1" dirty="0">
              <a:solidFill>
                <a:srgbClr val="CC9900"/>
              </a:solidFill>
            </a:endParaRPr>
          </a:p>
        </p:txBody>
      </p:sp>
      <p:sp>
        <p:nvSpPr>
          <p:cNvPr id="6" name="TextBox 5"/>
          <p:cNvSpPr txBox="1"/>
          <p:nvPr/>
        </p:nvSpPr>
        <p:spPr>
          <a:xfrm>
            <a:off x="989046" y="1376971"/>
            <a:ext cx="10319657" cy="5355312"/>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GB" dirty="0" smtClean="0"/>
              <a:t>Are the consent procedures in place adequate for the population</a:t>
            </a:r>
          </a:p>
          <a:p>
            <a:pPr marL="285750" indent="-285750">
              <a:lnSpc>
                <a:spcPct val="200000"/>
              </a:lnSpc>
              <a:buFont typeface="Arial" panose="020B0604020202020204" pitchFamily="34" charset="0"/>
              <a:buChar char="•"/>
            </a:pPr>
            <a:r>
              <a:rPr lang="en-GB" dirty="0" smtClean="0"/>
              <a:t>Are participants given sufficient time to decide if they want to take part in the research</a:t>
            </a:r>
          </a:p>
          <a:p>
            <a:pPr marL="285750" indent="-285750">
              <a:lnSpc>
                <a:spcPct val="200000"/>
              </a:lnSpc>
              <a:buFont typeface="Arial" panose="020B0604020202020204" pitchFamily="34" charset="0"/>
              <a:buChar char="•"/>
            </a:pPr>
            <a:r>
              <a:rPr lang="en-GB" dirty="0"/>
              <a:t>Are the materials appropriate for the intended audience (e.g. children</a:t>
            </a:r>
            <a:r>
              <a:rPr lang="en-GB" dirty="0" smtClean="0"/>
              <a:t>)?</a:t>
            </a:r>
          </a:p>
          <a:p>
            <a:pPr marL="285750" indent="-285750">
              <a:lnSpc>
                <a:spcPct val="200000"/>
              </a:lnSpc>
              <a:buFont typeface="Arial" panose="020B0604020202020204" pitchFamily="34" charset="0"/>
              <a:buChar char="•"/>
            </a:pPr>
            <a:r>
              <a:rPr lang="en-GB" dirty="0"/>
              <a:t>Are materials for participants clear and free from technical terms, jargon and </a:t>
            </a:r>
            <a:r>
              <a:rPr lang="en-GB" dirty="0" smtClean="0"/>
              <a:t>abbreviations?</a:t>
            </a:r>
          </a:p>
          <a:p>
            <a:pPr marL="285750" indent="-285750">
              <a:lnSpc>
                <a:spcPct val="200000"/>
              </a:lnSpc>
              <a:buFont typeface="Arial" panose="020B0604020202020204" pitchFamily="34" charset="0"/>
              <a:buChar char="•"/>
            </a:pPr>
            <a:r>
              <a:rPr lang="en-GB" dirty="0" smtClean="0"/>
              <a:t>Are participant able to withdraw is it detailed how they can do this</a:t>
            </a:r>
          </a:p>
          <a:p>
            <a:pPr marL="285750" indent="-285750">
              <a:lnSpc>
                <a:spcPct val="200000"/>
              </a:lnSpc>
              <a:buFont typeface="Arial" panose="020B0604020202020204" pitchFamily="34" charset="0"/>
              <a:buChar char="•"/>
            </a:pPr>
            <a:r>
              <a:rPr lang="en-GB" dirty="0"/>
              <a:t>Is it clear to participants what the data will be used for, </a:t>
            </a:r>
            <a:r>
              <a:rPr lang="en-GB" dirty="0" smtClean="0"/>
              <a:t>and how it will be stored </a:t>
            </a:r>
          </a:p>
          <a:p>
            <a:pPr marL="285750" indent="-285750">
              <a:lnSpc>
                <a:spcPct val="200000"/>
              </a:lnSpc>
              <a:buFont typeface="Arial" panose="020B0604020202020204" pitchFamily="34" charset="0"/>
              <a:buChar char="•"/>
            </a:pPr>
            <a:r>
              <a:rPr lang="en-GB" dirty="0"/>
              <a:t>Will participants understand what is being asked of them and what they are contributing to</a:t>
            </a:r>
            <a:r>
              <a:rPr lang="en-GB" dirty="0" smtClean="0"/>
              <a:t>?</a:t>
            </a:r>
          </a:p>
          <a:p>
            <a:pPr marL="285750" indent="-285750">
              <a:lnSpc>
                <a:spcPct val="200000"/>
              </a:lnSpc>
              <a:buFont typeface="Arial" panose="020B0604020202020204" pitchFamily="34" charset="0"/>
              <a:buChar char="•"/>
            </a:pPr>
            <a:r>
              <a:rPr lang="en-GB" dirty="0" smtClean="0"/>
              <a:t>Are all research materials included - interview schedule, questionnaires, information sheets </a:t>
            </a:r>
          </a:p>
          <a:p>
            <a:pPr marL="285750" indent="-285750">
              <a:lnSpc>
                <a:spcPct val="200000"/>
              </a:lnSpc>
              <a:buFont typeface="Arial" panose="020B0604020202020204" pitchFamily="34" charset="0"/>
              <a:buChar char="•"/>
            </a:pPr>
            <a:r>
              <a:rPr lang="en-GB" dirty="0" smtClean="0"/>
              <a:t>Does a debrief document need to be included with the appropriate support services </a:t>
            </a:r>
          </a:p>
          <a:p>
            <a:endParaRPr lang="en-GB" dirty="0"/>
          </a:p>
        </p:txBody>
      </p:sp>
    </p:spTree>
    <p:extLst>
      <p:ext uri="{BB962C8B-B14F-4D97-AF65-F5344CB8AC3E}">
        <p14:creationId xmlns:p14="http://schemas.microsoft.com/office/powerpoint/2010/main" val="2381538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15566" y="529126"/>
            <a:ext cx="4265142" cy="707886"/>
          </a:xfrm>
          <a:prstGeom prst="rect">
            <a:avLst/>
          </a:prstGeom>
        </p:spPr>
        <p:txBody>
          <a:bodyPr wrap="none">
            <a:spAutoFit/>
          </a:bodyPr>
          <a:lstStyle/>
          <a:p>
            <a:pPr algn="ctr"/>
            <a:r>
              <a:rPr lang="en-GB" sz="4000" b="1" dirty="0" smtClean="0">
                <a:solidFill>
                  <a:srgbClr val="CC9900"/>
                </a:solidFill>
              </a:rPr>
              <a:t>Data Management </a:t>
            </a:r>
          </a:p>
        </p:txBody>
      </p:sp>
      <p:sp>
        <p:nvSpPr>
          <p:cNvPr id="5" name="TextBox 4"/>
          <p:cNvSpPr txBox="1"/>
          <p:nvPr/>
        </p:nvSpPr>
        <p:spPr>
          <a:xfrm>
            <a:off x="989045" y="1623527"/>
            <a:ext cx="10562253" cy="3970318"/>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GB" dirty="0" smtClean="0"/>
              <a:t>What </a:t>
            </a:r>
            <a:r>
              <a:rPr lang="en-GB" dirty="0"/>
              <a:t>measures have been taken to ensure anonymity, confidentiality and security </a:t>
            </a:r>
            <a:r>
              <a:rPr lang="en-GB" dirty="0" smtClean="0"/>
              <a:t>of the research data </a:t>
            </a:r>
          </a:p>
          <a:p>
            <a:pPr marL="285750" indent="-285750">
              <a:lnSpc>
                <a:spcPct val="200000"/>
              </a:lnSpc>
              <a:buFont typeface="Arial" panose="020B0604020202020204" pitchFamily="34" charset="0"/>
              <a:buChar char="•"/>
            </a:pPr>
            <a:r>
              <a:rPr lang="en-GB" dirty="0" smtClean="0"/>
              <a:t>Has sufficient justification been provided for the potential lack of anonymity </a:t>
            </a:r>
          </a:p>
          <a:p>
            <a:pPr marL="285750" indent="-285750">
              <a:lnSpc>
                <a:spcPct val="200000"/>
              </a:lnSpc>
              <a:buFont typeface="Arial" panose="020B0604020202020204" pitchFamily="34" charset="0"/>
              <a:buChar char="•"/>
            </a:pPr>
            <a:r>
              <a:rPr lang="en-GB" dirty="0" smtClean="0"/>
              <a:t>Will the data be stored securely on the university M drive?</a:t>
            </a:r>
          </a:p>
          <a:p>
            <a:pPr marL="285750" indent="-285750">
              <a:lnSpc>
                <a:spcPct val="200000"/>
              </a:lnSpc>
              <a:buFont typeface="Arial" panose="020B0604020202020204" pitchFamily="34" charset="0"/>
              <a:buChar char="•"/>
            </a:pPr>
            <a:r>
              <a:rPr lang="en-GB" dirty="0" smtClean="0"/>
              <a:t>Is the data being stored for an adequate amount of time (</a:t>
            </a:r>
            <a:r>
              <a:rPr lang="en-GB" dirty="0" err="1" smtClean="0"/>
              <a:t>UoL</a:t>
            </a:r>
            <a:r>
              <a:rPr lang="en-GB" dirty="0" smtClean="0"/>
              <a:t> policy 10 years)</a:t>
            </a:r>
          </a:p>
          <a:p>
            <a:pPr marL="285750" indent="-285750">
              <a:lnSpc>
                <a:spcPct val="200000"/>
              </a:lnSpc>
              <a:buFont typeface="Arial" panose="020B0604020202020204" pitchFamily="34" charset="0"/>
              <a:buChar char="•"/>
            </a:pPr>
            <a:r>
              <a:rPr lang="en-GB" dirty="0" smtClean="0"/>
              <a:t>Has it been explained who will have access the data </a:t>
            </a:r>
          </a:p>
          <a:p>
            <a:pPr marL="285750" indent="-285750">
              <a:lnSpc>
                <a:spcPct val="200000"/>
              </a:lnSpc>
              <a:buFont typeface="Arial" panose="020B0604020202020204" pitchFamily="34" charset="0"/>
              <a:buChar char="•"/>
            </a:pPr>
            <a:r>
              <a:rPr lang="en-GB" dirty="0" smtClean="0"/>
              <a:t>Is the data management section of the form consistent with what is described in the participant information sheet? </a:t>
            </a:r>
            <a:endParaRPr lang="en-GB" dirty="0"/>
          </a:p>
        </p:txBody>
      </p:sp>
    </p:spTree>
    <p:extLst>
      <p:ext uri="{BB962C8B-B14F-4D97-AF65-F5344CB8AC3E}">
        <p14:creationId xmlns:p14="http://schemas.microsoft.com/office/powerpoint/2010/main" val="63704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11056776" cy="3139321"/>
          </a:xfrm>
          <a:prstGeom prst="rect">
            <a:avLst/>
          </a:prstGeom>
          <a:noFill/>
        </p:spPr>
        <p:txBody>
          <a:bodyPr wrap="square" rtlCol="0">
            <a:spAutoFit/>
          </a:bodyPr>
          <a:lstStyle/>
          <a:p>
            <a:r>
              <a:rPr lang="en-GB" sz="2000" b="1" dirty="0" smtClean="0"/>
              <a:t>Personal data means…</a:t>
            </a:r>
          </a:p>
          <a:p>
            <a:endParaRPr lang="en-GB" sz="2000" dirty="0"/>
          </a:p>
          <a:p>
            <a:r>
              <a:rPr lang="en-GB" sz="2000" dirty="0"/>
              <a:t>“any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a:t>
            </a:r>
            <a:r>
              <a:rPr lang="en-GB" sz="2000" dirty="0" smtClean="0"/>
              <a:t>person” </a:t>
            </a:r>
          </a:p>
          <a:p>
            <a:endParaRPr lang="en-GB" sz="2000" dirty="0"/>
          </a:p>
          <a:p>
            <a:endParaRPr lang="en-GB" sz="2000" dirty="0"/>
          </a:p>
          <a:p>
            <a:endParaRPr lang="en-GB" dirty="0"/>
          </a:p>
        </p:txBody>
      </p:sp>
    </p:spTree>
    <p:extLst>
      <p:ext uri="{BB962C8B-B14F-4D97-AF65-F5344CB8AC3E}">
        <p14:creationId xmlns:p14="http://schemas.microsoft.com/office/powerpoint/2010/main" val="156456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11056776" cy="2831544"/>
          </a:xfrm>
          <a:prstGeom prst="rect">
            <a:avLst/>
          </a:prstGeom>
          <a:noFill/>
        </p:spPr>
        <p:txBody>
          <a:bodyPr wrap="square" rtlCol="0">
            <a:spAutoFit/>
          </a:bodyPr>
          <a:lstStyle/>
          <a:p>
            <a:r>
              <a:rPr lang="en-GB" sz="2000" b="1" dirty="0" smtClean="0"/>
              <a:t>What can we do to help researchers meet the requirements?</a:t>
            </a:r>
          </a:p>
          <a:p>
            <a:endParaRPr lang="en-GB" sz="2000" dirty="0"/>
          </a:p>
          <a:p>
            <a:r>
              <a:rPr lang="en-GB" sz="2000" dirty="0"/>
              <a:t>Ensure the consent process fully informs </a:t>
            </a:r>
            <a:r>
              <a:rPr lang="en-GB" sz="2000" dirty="0" smtClean="0"/>
              <a:t>participants wherever possible – template participant information sheet and consent forms should be used wherever possible</a:t>
            </a:r>
          </a:p>
          <a:p>
            <a:endParaRPr lang="en-GB" sz="2000" dirty="0"/>
          </a:p>
          <a:p>
            <a:r>
              <a:rPr lang="en-GB" sz="2000" dirty="0" smtClean="0"/>
              <a:t>Pay careful consideration to the robustness of the proposed data </a:t>
            </a:r>
            <a:r>
              <a:rPr lang="en-GB" sz="2000" dirty="0"/>
              <a:t>management </a:t>
            </a:r>
            <a:r>
              <a:rPr lang="en-GB" sz="2000" dirty="0" smtClean="0"/>
              <a:t>practices</a:t>
            </a:r>
            <a:endParaRPr lang="en-GB" sz="2000" dirty="0"/>
          </a:p>
          <a:p>
            <a:endParaRPr lang="en-GB" sz="2000" dirty="0"/>
          </a:p>
          <a:p>
            <a:endParaRPr lang="en-GB" sz="2000" dirty="0"/>
          </a:p>
          <a:p>
            <a:endParaRPr lang="en-GB" dirty="0"/>
          </a:p>
        </p:txBody>
      </p:sp>
    </p:spTree>
    <p:extLst>
      <p:ext uri="{BB962C8B-B14F-4D97-AF65-F5344CB8AC3E}">
        <p14:creationId xmlns:p14="http://schemas.microsoft.com/office/powerpoint/2010/main" val="366102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11056776" cy="3477875"/>
          </a:xfrm>
          <a:prstGeom prst="rect">
            <a:avLst/>
          </a:prstGeom>
          <a:noFill/>
        </p:spPr>
        <p:txBody>
          <a:bodyPr wrap="square" rtlCol="0">
            <a:spAutoFit/>
          </a:bodyPr>
          <a:lstStyle/>
          <a:p>
            <a:r>
              <a:rPr lang="en-GB" sz="2000" b="1" dirty="0" smtClean="0"/>
              <a:t>Consent</a:t>
            </a:r>
          </a:p>
          <a:p>
            <a:endParaRPr lang="en-GB" sz="2000" dirty="0"/>
          </a:p>
          <a:p>
            <a:r>
              <a:rPr lang="en-GB" sz="2000" dirty="0" smtClean="0"/>
              <a:t>Should be a positive opt-in (opt-out approaches even more difficult to justify)</a:t>
            </a:r>
          </a:p>
          <a:p>
            <a:endParaRPr lang="en-GB" sz="2000" dirty="0"/>
          </a:p>
          <a:p>
            <a:r>
              <a:rPr lang="en-GB" sz="2000" dirty="0"/>
              <a:t>The participant information sheet should explain who, if anyone, the data will be shared with</a:t>
            </a:r>
          </a:p>
          <a:p>
            <a:endParaRPr lang="en-GB" sz="2000" dirty="0"/>
          </a:p>
          <a:p>
            <a:r>
              <a:rPr lang="en-GB" sz="2000" dirty="0"/>
              <a:t>It should be easy and clear for people to withdraw their consent to participate in the study – and includes details of any limitations for the withdrawal or destruction of their data</a:t>
            </a:r>
          </a:p>
          <a:p>
            <a:endParaRPr lang="en-GB" sz="2000" dirty="0"/>
          </a:p>
          <a:p>
            <a:r>
              <a:rPr lang="en-GB" sz="2000" dirty="0" smtClean="0"/>
              <a:t>Hard </a:t>
            </a:r>
            <a:r>
              <a:rPr lang="en-GB" sz="2000" dirty="0"/>
              <a:t>copies of the participant consent forms are stored securely and confidentially</a:t>
            </a:r>
          </a:p>
          <a:p>
            <a:endParaRPr lang="en-GB" sz="2000" dirty="0"/>
          </a:p>
        </p:txBody>
      </p:sp>
    </p:spTree>
    <p:extLst>
      <p:ext uri="{BB962C8B-B14F-4D97-AF65-F5344CB8AC3E}">
        <p14:creationId xmlns:p14="http://schemas.microsoft.com/office/powerpoint/2010/main" val="11088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5059981" cy="4739759"/>
          </a:xfrm>
          <a:prstGeom prst="rect">
            <a:avLst/>
          </a:prstGeom>
          <a:noFill/>
        </p:spPr>
        <p:txBody>
          <a:bodyPr wrap="square" rtlCol="0">
            <a:spAutoFit/>
          </a:bodyPr>
          <a:lstStyle/>
          <a:p>
            <a:r>
              <a:rPr lang="en-GB" sz="2000" b="1" dirty="0" smtClean="0"/>
              <a:t>Informing participants about their data rights</a:t>
            </a:r>
          </a:p>
          <a:p>
            <a:endParaRPr lang="en-GB" sz="2000" dirty="0"/>
          </a:p>
          <a:p>
            <a:r>
              <a:rPr lang="en-GB" sz="1600" dirty="0" smtClean="0"/>
              <a:t>“The </a:t>
            </a:r>
            <a:r>
              <a:rPr lang="en-GB" sz="1600" dirty="0"/>
              <a:t>University processes personal data as part of its research and teaching activities in accordance with the lawful basis of ‘public task’, and in accordance with the University’s purpose of “advancing education, learning and research for the public benefit. </a:t>
            </a:r>
          </a:p>
          <a:p>
            <a:endParaRPr lang="en-GB" sz="1600" dirty="0"/>
          </a:p>
          <a:p>
            <a:r>
              <a:rPr lang="en-GB" sz="1600" dirty="0"/>
              <a:t>Under UK data protection legislation, the University acts as the Data Controller for personal data collected as part of the University’s research. The [</a:t>
            </a:r>
            <a:r>
              <a:rPr lang="en-GB" sz="1600" b="1" dirty="0">
                <a:solidFill>
                  <a:schemeClr val="tx2"/>
                </a:solidFill>
              </a:rPr>
              <a:t>Principal Investigator / Supervisor</a:t>
            </a:r>
            <a:r>
              <a:rPr lang="en-GB" sz="1600" dirty="0"/>
              <a:t>] acts as the Data Processor for this study, and any queries relating to the handling of your personal data can be sent to [</a:t>
            </a:r>
            <a:r>
              <a:rPr lang="en-GB" sz="1600" b="1" dirty="0">
                <a:solidFill>
                  <a:schemeClr val="tx2"/>
                </a:solidFill>
              </a:rPr>
              <a:t>Principal Investigator / Supervisor contact details</a:t>
            </a:r>
            <a:r>
              <a:rPr lang="en-GB" sz="1600" dirty="0"/>
              <a:t>]. </a:t>
            </a:r>
          </a:p>
          <a:p>
            <a:endParaRPr lang="en-GB" sz="1600" dirty="0"/>
          </a:p>
          <a:p>
            <a:r>
              <a:rPr lang="en-GB" sz="1600" dirty="0"/>
              <a:t>Further information on how your data will be used can be found in the table below</a:t>
            </a:r>
            <a:r>
              <a:rPr lang="en-GB" sz="1600" dirty="0" smtClean="0"/>
              <a:t>”</a:t>
            </a:r>
            <a:endParaRPr lang="en-GB" sz="1600" dirty="0"/>
          </a:p>
        </p:txBody>
      </p:sp>
      <p:pic>
        <p:nvPicPr>
          <p:cNvPr id="3" name="Picture 2"/>
          <p:cNvPicPr>
            <a:picLocks noChangeAspect="1"/>
          </p:cNvPicPr>
          <p:nvPr/>
        </p:nvPicPr>
        <p:blipFill>
          <a:blip r:embed="rId2"/>
          <a:stretch>
            <a:fillRect/>
          </a:stretch>
        </p:blipFill>
        <p:spPr>
          <a:xfrm>
            <a:off x="6120305" y="1810139"/>
            <a:ext cx="4930860" cy="3939020"/>
          </a:xfrm>
          <a:prstGeom prst="rect">
            <a:avLst/>
          </a:prstGeom>
        </p:spPr>
      </p:pic>
    </p:spTree>
    <p:extLst>
      <p:ext uri="{BB962C8B-B14F-4D97-AF65-F5344CB8AC3E}">
        <p14:creationId xmlns:p14="http://schemas.microsoft.com/office/powerpoint/2010/main" val="355114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783771" y="1810139"/>
            <a:ext cx="11056776" cy="4678204"/>
          </a:xfrm>
          <a:prstGeom prst="rect">
            <a:avLst/>
          </a:prstGeom>
          <a:noFill/>
        </p:spPr>
        <p:txBody>
          <a:bodyPr wrap="square" rtlCol="0">
            <a:spAutoFit/>
          </a:bodyPr>
          <a:lstStyle/>
          <a:p>
            <a:r>
              <a:rPr lang="en-GB" sz="2000" b="1" dirty="0" smtClean="0"/>
              <a:t>Strengthening data management practices</a:t>
            </a:r>
          </a:p>
          <a:p>
            <a:endParaRPr lang="en-GB" sz="2000" dirty="0"/>
          </a:p>
          <a:p>
            <a:r>
              <a:rPr lang="en-GB" sz="2000" dirty="0" smtClean="0"/>
              <a:t>Wherever possible, data should be anonymised or </a:t>
            </a:r>
            <a:r>
              <a:rPr lang="en-GB" sz="2000" dirty="0" err="1" smtClean="0"/>
              <a:t>pseudonymised</a:t>
            </a:r>
            <a:endParaRPr lang="en-GB" sz="2000" dirty="0" smtClean="0"/>
          </a:p>
          <a:p>
            <a:endParaRPr lang="en-GB" sz="2000" dirty="0" smtClean="0"/>
          </a:p>
          <a:p>
            <a:r>
              <a:rPr lang="en-GB" sz="2000" dirty="0" smtClean="0"/>
              <a:t>Store </a:t>
            </a:r>
            <a:r>
              <a:rPr lang="en-GB" sz="2000" dirty="0"/>
              <a:t>data on a secure and regularly backed up site </a:t>
            </a:r>
            <a:r>
              <a:rPr lang="en-GB" sz="2000" dirty="0" smtClean="0"/>
              <a:t>– ideally on server </a:t>
            </a:r>
            <a:r>
              <a:rPr lang="en-GB" sz="2000" dirty="0"/>
              <a:t>systems operated by the University’s Computing Services </a:t>
            </a:r>
            <a:r>
              <a:rPr lang="en-GB" sz="2000" dirty="0" smtClean="0"/>
              <a:t>Department</a:t>
            </a:r>
          </a:p>
          <a:p>
            <a:endParaRPr lang="en-GB" sz="2000" dirty="0"/>
          </a:p>
          <a:p>
            <a:r>
              <a:rPr lang="en-GB" sz="2000" dirty="0" smtClean="0"/>
              <a:t>Apply </a:t>
            </a:r>
            <a:r>
              <a:rPr lang="en-GB" sz="2000" dirty="0"/>
              <a:t>technical controls to limit access to the </a:t>
            </a:r>
            <a:r>
              <a:rPr lang="en-GB" sz="2000" dirty="0" smtClean="0"/>
              <a:t>data</a:t>
            </a:r>
          </a:p>
          <a:p>
            <a:endParaRPr lang="en-GB" sz="2000" dirty="0"/>
          </a:p>
          <a:p>
            <a:r>
              <a:rPr lang="en-GB" sz="2000" dirty="0" smtClean="0"/>
              <a:t>Use </a:t>
            </a:r>
            <a:r>
              <a:rPr lang="en-GB" sz="2000" dirty="0"/>
              <a:t>encryption to digitally secure the data</a:t>
            </a:r>
          </a:p>
          <a:p>
            <a:endParaRPr lang="en-GB" sz="2000" dirty="0" smtClean="0"/>
          </a:p>
          <a:p>
            <a:r>
              <a:rPr lang="en-GB" sz="2000" dirty="0" smtClean="0"/>
              <a:t>Ensure </a:t>
            </a:r>
            <a:r>
              <a:rPr lang="en-GB" sz="2000" dirty="0"/>
              <a:t>that hard copies of any data are held in a physically secure </a:t>
            </a:r>
            <a:r>
              <a:rPr lang="en-GB" sz="2000" dirty="0" smtClean="0"/>
              <a:t>location</a:t>
            </a:r>
          </a:p>
          <a:p>
            <a:endParaRPr lang="en-GB" sz="2000" dirty="0"/>
          </a:p>
          <a:p>
            <a:r>
              <a:rPr lang="en-GB" sz="2000" dirty="0" smtClean="0"/>
              <a:t>Provide </a:t>
            </a:r>
            <a:r>
              <a:rPr lang="en-GB" sz="2000" dirty="0"/>
              <a:t>secure deletion and destruction facilities</a:t>
            </a:r>
          </a:p>
          <a:p>
            <a:endParaRPr lang="en-GB" sz="2000" dirty="0"/>
          </a:p>
        </p:txBody>
      </p:sp>
    </p:spTree>
    <p:extLst>
      <p:ext uri="{BB962C8B-B14F-4D97-AF65-F5344CB8AC3E}">
        <p14:creationId xmlns:p14="http://schemas.microsoft.com/office/powerpoint/2010/main" val="329838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133600" y="382554"/>
            <a:ext cx="6905297" cy="523220"/>
          </a:xfrm>
          <a:prstGeom prst="rect">
            <a:avLst/>
          </a:prstGeom>
          <a:noFill/>
        </p:spPr>
        <p:txBody>
          <a:bodyPr wrap="square" rtlCol="0">
            <a:spAutoFit/>
          </a:bodyPr>
          <a:lstStyle/>
          <a:p>
            <a:pPr algn="ctr"/>
            <a:r>
              <a:rPr lang="en-GB" sz="2800" b="1" dirty="0" smtClean="0">
                <a:solidFill>
                  <a:srgbClr val="CC9900"/>
                </a:solidFill>
              </a:rPr>
              <a:t>General Data Protection Regulation (GDPR)</a:t>
            </a:r>
            <a:endParaRPr lang="en-GB" sz="2800" b="1" dirty="0">
              <a:solidFill>
                <a:srgbClr val="CC9900"/>
              </a:solidFill>
            </a:endParaRPr>
          </a:p>
        </p:txBody>
      </p:sp>
      <p:sp>
        <p:nvSpPr>
          <p:cNvPr id="15" name="TextBox 14"/>
          <p:cNvSpPr txBox="1"/>
          <p:nvPr/>
        </p:nvSpPr>
        <p:spPr>
          <a:xfrm>
            <a:off x="684917" y="1431199"/>
            <a:ext cx="11056776" cy="3170099"/>
          </a:xfrm>
          <a:prstGeom prst="rect">
            <a:avLst/>
          </a:prstGeom>
          <a:noFill/>
        </p:spPr>
        <p:txBody>
          <a:bodyPr wrap="square" rtlCol="0">
            <a:spAutoFit/>
          </a:bodyPr>
          <a:lstStyle/>
          <a:p>
            <a:r>
              <a:rPr lang="en-GB" sz="2000" b="1" dirty="0" smtClean="0"/>
              <a:t>Special category data and criminal offence data</a:t>
            </a:r>
          </a:p>
          <a:p>
            <a:endParaRPr lang="en-GB" sz="2000" dirty="0" smtClean="0"/>
          </a:p>
          <a:p>
            <a:r>
              <a:rPr lang="en-GB" sz="2000" dirty="0"/>
              <a:t>Sensitive personal information is known as </a:t>
            </a:r>
            <a:r>
              <a:rPr lang="en-GB" sz="2000" dirty="0" smtClean="0"/>
              <a:t>‘special category’ data within </a:t>
            </a:r>
            <a:r>
              <a:rPr lang="en-GB" sz="2000" dirty="0"/>
              <a:t>the </a:t>
            </a:r>
            <a:r>
              <a:rPr lang="en-GB" sz="2000" dirty="0" smtClean="0"/>
              <a:t>GDPR. This </a:t>
            </a:r>
            <a:r>
              <a:rPr lang="en-GB" sz="2000" dirty="0"/>
              <a:t>information can also identify a living person but it could cause greater harm/distress to a person if the information became public</a:t>
            </a:r>
            <a:r>
              <a:rPr lang="en-GB" sz="2000" dirty="0" smtClean="0"/>
              <a:t>.</a:t>
            </a:r>
          </a:p>
          <a:p>
            <a:endParaRPr lang="en-GB" sz="2000" dirty="0"/>
          </a:p>
          <a:p>
            <a:r>
              <a:rPr lang="en-GB" sz="2000" dirty="0"/>
              <a:t>Defined as: “information revealing an </a:t>
            </a:r>
            <a:r>
              <a:rPr lang="en-GB" sz="2000" dirty="0" smtClean="0"/>
              <a:t>individual’s racial </a:t>
            </a:r>
            <a:r>
              <a:rPr lang="en-GB" sz="2000" dirty="0"/>
              <a:t>or ethnic </a:t>
            </a:r>
            <a:r>
              <a:rPr lang="en-GB" sz="2000" dirty="0" smtClean="0"/>
              <a:t>origin; political opinions; religious </a:t>
            </a:r>
            <a:r>
              <a:rPr lang="en-GB" sz="2000" dirty="0"/>
              <a:t>or philosophical </a:t>
            </a:r>
            <a:r>
              <a:rPr lang="en-GB" sz="2000" dirty="0" smtClean="0"/>
              <a:t>beliefs; trade </a:t>
            </a:r>
            <a:r>
              <a:rPr lang="en-GB" sz="2000" dirty="0"/>
              <a:t>union </a:t>
            </a:r>
            <a:r>
              <a:rPr lang="en-GB" sz="2000" dirty="0" smtClean="0"/>
              <a:t>membership; or involves </a:t>
            </a:r>
            <a:r>
              <a:rPr lang="en-GB" sz="2000" dirty="0"/>
              <a:t>the processing of genetic data</a:t>
            </a:r>
            <a:r>
              <a:rPr lang="en-GB" sz="2000" dirty="0" smtClean="0"/>
              <a:t>; </a:t>
            </a:r>
            <a:r>
              <a:rPr lang="en-GB" sz="2000" dirty="0"/>
              <a:t>biometric data for the purpose of uniquely identifying a natural </a:t>
            </a:r>
            <a:r>
              <a:rPr lang="en-GB" sz="2000" dirty="0" smtClean="0"/>
              <a:t>person; data </a:t>
            </a:r>
            <a:r>
              <a:rPr lang="en-GB" sz="2000" dirty="0"/>
              <a:t>concerning </a:t>
            </a:r>
            <a:r>
              <a:rPr lang="en-GB" sz="2000" dirty="0" smtClean="0"/>
              <a:t>health; </a:t>
            </a:r>
            <a:r>
              <a:rPr lang="en-GB" sz="2000" dirty="0"/>
              <a:t>data concerning a natural person's sex </a:t>
            </a:r>
            <a:r>
              <a:rPr lang="en-GB" sz="2000" dirty="0" smtClean="0"/>
              <a:t>life; </a:t>
            </a:r>
            <a:r>
              <a:rPr lang="en-GB" sz="2000" dirty="0"/>
              <a:t>data concerning a natural person's sexual orientation</a:t>
            </a:r>
            <a:r>
              <a:rPr lang="en-GB" sz="2000" dirty="0" smtClean="0"/>
              <a:t>.”</a:t>
            </a:r>
            <a:endParaRPr lang="en-GB" sz="2000" dirty="0"/>
          </a:p>
        </p:txBody>
      </p:sp>
    </p:spTree>
    <p:extLst>
      <p:ext uri="{BB962C8B-B14F-4D97-AF65-F5344CB8AC3E}">
        <p14:creationId xmlns:p14="http://schemas.microsoft.com/office/powerpoint/2010/main" val="76720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3512</TotalTime>
  <Words>3137</Words>
  <Application>Microsoft Office PowerPoint</Application>
  <PresentationFormat>Widescreen</PresentationFormat>
  <Paragraphs>273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Thomason, Frances</dc:creator>
  <cp:lastModifiedBy>Thomason, Frances</cp:lastModifiedBy>
  <cp:revision>111</cp:revision>
  <dcterms:created xsi:type="dcterms:W3CDTF">2017-11-22T12:01:56Z</dcterms:created>
  <dcterms:modified xsi:type="dcterms:W3CDTF">2018-11-19T11:45:46Z</dcterms:modified>
</cp:coreProperties>
</file>