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on, Frances" initials="TF" lastIdx="2" clrIdx="0">
    <p:extLst>
      <p:ext uri="{19B8F6BF-5375-455C-9EA6-DF929625EA0E}">
        <p15:presenceInfo xmlns:p15="http://schemas.microsoft.com/office/powerpoint/2012/main" userId="S-1-5-21-137024685-2204166116-4157399963-407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2/14/2018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2/14/2018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verpool.ac.uk/intranet/research-support-office/research-ethics/" TargetMode="External"/><Relationship Id="rId2" Type="http://schemas.openxmlformats.org/officeDocument/2006/relationships/hyperlink" Target="mailto:ethics@Liverpoo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Research Ethics </a:t>
            </a:r>
            <a:endParaRPr lang="en-GB" dirty="0"/>
          </a:p>
        </p:txBody>
      </p:sp>
      <p:sp>
        <p:nvSpPr>
          <p:cNvPr id="3" name="Subtitle 2"/>
          <p:cNvSpPr>
            <a:spLocks noGrp="1"/>
          </p:cNvSpPr>
          <p:nvPr>
            <p:ph type="subTitle" idx="1"/>
          </p:nvPr>
        </p:nvSpPr>
        <p:spPr>
          <a:xfrm>
            <a:off x="194290" y="4361087"/>
            <a:ext cx="8776716" cy="2072664"/>
          </a:xfrm>
        </p:spPr>
        <p:txBody>
          <a:bodyPr>
            <a:normAutofit/>
          </a:bodyPr>
          <a:lstStyle/>
          <a:p>
            <a:r>
              <a:rPr lang="en-GB" dirty="0" smtClean="0"/>
              <a:t>Matthew Billington</a:t>
            </a:r>
          </a:p>
          <a:p>
            <a:r>
              <a:rPr lang="en-GB" dirty="0"/>
              <a:t>0151 794 8290 </a:t>
            </a:r>
            <a:endParaRPr lang="en-GB" dirty="0" smtClean="0"/>
          </a:p>
          <a:p>
            <a:r>
              <a:rPr lang="en-GB" dirty="0" smtClean="0">
                <a:hlinkClick r:id="rId2"/>
              </a:rPr>
              <a:t>ethics@Liverpool.ac.uk</a:t>
            </a:r>
            <a:endParaRPr lang="en-GB" dirty="0" smtClean="0"/>
          </a:p>
          <a:p>
            <a:r>
              <a:rPr lang="en-GB" dirty="0">
                <a:solidFill>
                  <a:schemeClr val="bg1"/>
                </a:solidFill>
                <a:hlinkClick r:id="rId3"/>
              </a:rPr>
              <a:t>www.liverpool.ac.uk/intranet/research-support-office/research-ethics</a:t>
            </a:r>
            <a:r>
              <a:rPr lang="en-GB" dirty="0" smtClean="0">
                <a:solidFill>
                  <a:schemeClr val="bg1"/>
                </a:solidFill>
                <a:hlinkClick r:id="rId3"/>
              </a:rPr>
              <a:t>/</a:t>
            </a:r>
            <a:endParaRPr lang="en-GB" dirty="0" smtClean="0">
              <a:solidFill>
                <a:schemeClr val="bg1"/>
              </a:solidFill>
            </a:endParaRPr>
          </a:p>
          <a:p>
            <a:endParaRPr lang="en-GB" dirty="0">
              <a:solidFill>
                <a:schemeClr val="bg1"/>
              </a:solidFill>
            </a:endParaRPr>
          </a:p>
          <a:p>
            <a:endParaRPr lang="en-GB" dirty="0"/>
          </a:p>
        </p:txBody>
      </p:sp>
    </p:spTree>
    <p:extLst>
      <p:ext uri="{BB962C8B-B14F-4D97-AF65-F5344CB8AC3E}">
        <p14:creationId xmlns:p14="http://schemas.microsoft.com/office/powerpoint/2010/main" val="1119376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Aims </a:t>
            </a:r>
            <a:r>
              <a:rPr lang="en-GB" dirty="0" smtClean="0"/>
              <a:t>and Designs</a:t>
            </a:r>
            <a:endParaRPr lang="en-GB" dirty="0"/>
          </a:p>
        </p:txBody>
      </p:sp>
      <p:sp>
        <p:nvSpPr>
          <p:cNvPr id="3" name="Content Placeholder 2"/>
          <p:cNvSpPr>
            <a:spLocks noGrp="1"/>
          </p:cNvSpPr>
          <p:nvPr>
            <p:ph idx="1"/>
          </p:nvPr>
        </p:nvSpPr>
        <p:spPr/>
        <p:txBody>
          <a:bodyPr/>
          <a:lstStyle/>
          <a:p>
            <a:r>
              <a:rPr lang="en-GB" dirty="0" smtClean="0"/>
              <a:t>The research involved investigating drinking behaviours following periods of absence from drinking (e.g. Dry January)</a:t>
            </a:r>
          </a:p>
          <a:p>
            <a:endParaRPr lang="en-GB" dirty="0"/>
          </a:p>
          <a:p>
            <a:r>
              <a:rPr lang="en-GB" dirty="0" smtClean="0"/>
              <a:t>The researchers proposed to provide participants with a breathalyser and a smartphone app in order to record drinking behaviours. A questionnaire would then be administered to review the participant’s perspectives against the data from the app.</a:t>
            </a:r>
          </a:p>
          <a:p>
            <a:endParaRPr lang="en-GB" dirty="0"/>
          </a:p>
        </p:txBody>
      </p:sp>
    </p:spTree>
    <p:extLst>
      <p:ext uri="{BB962C8B-B14F-4D97-AF65-F5344CB8AC3E}">
        <p14:creationId xmlns:p14="http://schemas.microsoft.com/office/powerpoint/2010/main" val="3162105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Informed Consent </a:t>
            </a:r>
            <a:endParaRPr lang="en-GB" dirty="0"/>
          </a:p>
        </p:txBody>
      </p:sp>
      <p:sp>
        <p:nvSpPr>
          <p:cNvPr id="7" name="Content Placeholder 2"/>
          <p:cNvSpPr>
            <a:spLocks noGrp="1"/>
          </p:cNvSpPr>
          <p:nvPr>
            <p:ph idx="1"/>
          </p:nvPr>
        </p:nvSpPr>
        <p:spPr>
          <a:xfrm>
            <a:off x="680321" y="2336873"/>
            <a:ext cx="9613861" cy="3599316"/>
          </a:xfrm>
        </p:spPr>
        <p:txBody>
          <a:bodyPr/>
          <a:lstStyle/>
          <a:p>
            <a:r>
              <a:rPr lang="en-GB" dirty="0">
                <a:latin typeface="Calibri" panose="020F0502020204030204" pitchFamily="34" charset="0"/>
                <a:cs typeface="Calibri" panose="020F0502020204030204" pitchFamily="34" charset="0"/>
              </a:rPr>
              <a:t>The committee requested further information on how the consent process would look for the questionnaire </a:t>
            </a:r>
            <a:r>
              <a:rPr lang="en-GB" dirty="0" smtClean="0">
                <a:latin typeface="Calibri" panose="020F0502020204030204" pitchFamily="34" charset="0"/>
                <a:cs typeface="Calibri" panose="020F0502020204030204" pitchFamily="34" charset="0"/>
              </a:rPr>
              <a:t>element</a:t>
            </a:r>
          </a:p>
          <a:p>
            <a:endParaRPr lang="en-GB" dirty="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 committee recommended that a welcome page was added to the questionnaire which provided information on the study; and contained a consent box through which the participants could tick in order to access the rest of the questionnaire</a:t>
            </a:r>
            <a:endParaRPr lang="en-GB"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772341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Confidentiality</a:t>
            </a:r>
            <a:endParaRPr lang="en-GB" dirty="0"/>
          </a:p>
        </p:txBody>
      </p:sp>
      <p:sp>
        <p:nvSpPr>
          <p:cNvPr id="3" name="Content Placeholder 2"/>
          <p:cNvSpPr>
            <a:spLocks noGrp="1"/>
          </p:cNvSpPr>
          <p:nvPr>
            <p:ph idx="1"/>
          </p:nvPr>
        </p:nvSpPr>
        <p:spPr>
          <a:xfrm>
            <a:off x="680321" y="2336873"/>
            <a:ext cx="10176865" cy="3599316"/>
          </a:xfrm>
        </p:spPr>
        <p:txBody>
          <a:bodyPr/>
          <a:lstStyle/>
          <a:p>
            <a:r>
              <a:rPr lang="en-GB" dirty="0">
                <a:latin typeface="Calibri" panose="020F0502020204030204" pitchFamily="34" charset="0"/>
                <a:cs typeface="Calibri" panose="020F0502020204030204" pitchFamily="34" charset="0"/>
              </a:rPr>
              <a:t>The </a:t>
            </a:r>
            <a:r>
              <a:rPr lang="en-GB" dirty="0" smtClean="0">
                <a:latin typeface="Calibri" panose="020F0502020204030204" pitchFamily="34" charset="0"/>
                <a:cs typeface="Calibri" panose="020F0502020204030204" pitchFamily="34" charset="0"/>
              </a:rPr>
              <a:t>researchers originally </a:t>
            </a:r>
            <a:r>
              <a:rPr lang="en-GB" dirty="0">
                <a:latin typeface="Calibri" panose="020F0502020204030204" pitchFamily="34" charset="0"/>
                <a:cs typeface="Calibri" panose="020F0502020204030204" pitchFamily="34" charset="0"/>
              </a:rPr>
              <a:t>proposed to make photocopies of participant's ID’s/ </a:t>
            </a:r>
            <a:r>
              <a:rPr lang="en-GB" dirty="0" smtClean="0">
                <a:latin typeface="Calibri" panose="020F0502020204030204" pitchFamily="34" charset="0"/>
                <a:cs typeface="Calibri" panose="020F0502020204030204" pitchFamily="34" charset="0"/>
              </a:rPr>
              <a:t>passports for verification purposes as part of the breathalyser element of the study. </a:t>
            </a:r>
          </a:p>
          <a:p>
            <a:endParaRPr lang="en-GB" dirty="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committee felt that this was unnecessarily collecting identifiable data which could later compromise confidentiality and anonymity. The </a:t>
            </a:r>
            <a:r>
              <a:rPr lang="en-GB" dirty="0" smtClean="0">
                <a:latin typeface="Calibri" panose="020F0502020204030204" pitchFamily="34" charset="0"/>
                <a:cs typeface="Calibri" panose="020F0502020204030204" pitchFamily="34" charset="0"/>
              </a:rPr>
              <a:t>researchers modified </a:t>
            </a:r>
            <a:r>
              <a:rPr lang="en-GB" dirty="0">
                <a:latin typeface="Calibri" panose="020F0502020204030204" pitchFamily="34" charset="0"/>
                <a:cs typeface="Calibri" panose="020F0502020204030204" pitchFamily="34" charset="0"/>
              </a:rPr>
              <a:t>the research design to take a digital photograph of each participant. </a:t>
            </a:r>
          </a:p>
          <a:p>
            <a:endParaRPr lang="en-GB" dirty="0"/>
          </a:p>
        </p:txBody>
      </p:sp>
    </p:spTree>
    <p:extLst>
      <p:ext uri="{BB962C8B-B14F-4D97-AF65-F5344CB8AC3E}">
        <p14:creationId xmlns:p14="http://schemas.microsoft.com/office/powerpoint/2010/main" val="3780331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Management </a:t>
            </a:r>
            <a:endParaRPr lang="en-GB" dirty="0"/>
          </a:p>
        </p:txBody>
      </p:sp>
      <p:sp>
        <p:nvSpPr>
          <p:cNvPr id="3" name="Content Placeholder 2"/>
          <p:cNvSpPr>
            <a:spLocks noGrp="1"/>
          </p:cNvSpPr>
          <p:nvPr>
            <p:ph idx="1"/>
          </p:nvPr>
        </p:nvSpPr>
        <p:spPr>
          <a:xfrm>
            <a:off x="680321" y="2336873"/>
            <a:ext cx="9483182" cy="3599316"/>
          </a:xfrm>
        </p:spPr>
        <p:txBody>
          <a:bodyPr/>
          <a:lstStyle/>
          <a:p>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committee were concerned regarding </a:t>
            </a:r>
            <a:r>
              <a:rPr lang="en-GB" dirty="0" smtClean="0">
                <a:latin typeface="Calibri" panose="020F0502020204030204" pitchFamily="34" charset="0"/>
                <a:cs typeface="Calibri" panose="020F0502020204030204" pitchFamily="34" charset="0"/>
              </a:rPr>
              <a:t>the proposal to send </a:t>
            </a:r>
            <a:r>
              <a:rPr lang="en-GB" dirty="0">
                <a:latin typeface="Calibri" panose="020F0502020204030204" pitchFamily="34" charset="0"/>
                <a:cs typeface="Calibri" panose="020F0502020204030204" pitchFamily="34" charset="0"/>
              </a:rPr>
              <a:t>breathalyser data to the USA from </a:t>
            </a:r>
            <a:r>
              <a:rPr lang="en-GB" dirty="0" smtClean="0">
                <a:latin typeface="Calibri" panose="020F0502020204030204" pitchFamily="34" charset="0"/>
                <a:cs typeface="Calibri" panose="020F0502020204030204" pitchFamily="34" charset="0"/>
              </a:rPr>
              <a:t>participant’s </a:t>
            </a:r>
            <a:r>
              <a:rPr lang="en-GB" dirty="0">
                <a:latin typeface="Calibri" panose="020F0502020204030204" pitchFamily="34" charset="0"/>
                <a:cs typeface="Calibri" panose="020F0502020204030204" pitchFamily="34" charset="0"/>
              </a:rPr>
              <a:t>mobile phones. </a:t>
            </a:r>
            <a:endParaRPr lang="en-GB" dirty="0" smtClean="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 researchers made </a:t>
            </a:r>
            <a:r>
              <a:rPr lang="en-GB" dirty="0">
                <a:latin typeface="Calibri" panose="020F0502020204030204" pitchFamily="34" charset="0"/>
                <a:cs typeface="Calibri" panose="020F0502020204030204" pitchFamily="34" charset="0"/>
              </a:rPr>
              <a:t>modifications to the </a:t>
            </a:r>
            <a:r>
              <a:rPr lang="en-GB" dirty="0" smtClean="0">
                <a:latin typeface="Calibri" panose="020F0502020204030204" pitchFamily="34" charset="0"/>
                <a:cs typeface="Calibri" panose="020F0502020204030204" pitchFamily="34" charset="0"/>
              </a:rPr>
              <a:t>proposals so </a:t>
            </a:r>
            <a:r>
              <a:rPr lang="en-GB" dirty="0">
                <a:latin typeface="Calibri" panose="020F0502020204030204" pitchFamily="34" charset="0"/>
                <a:cs typeface="Calibri" panose="020F0502020204030204" pitchFamily="34" charset="0"/>
              </a:rPr>
              <a:t>that all participants were loaned a mobile phone with the </a:t>
            </a:r>
            <a:r>
              <a:rPr lang="en-GB" dirty="0" smtClean="0">
                <a:latin typeface="Calibri" panose="020F0502020204030204" pitchFamily="34" charset="0"/>
                <a:cs typeface="Calibri" panose="020F0502020204030204" pitchFamily="34" charset="0"/>
              </a:rPr>
              <a:t>app </a:t>
            </a:r>
            <a:r>
              <a:rPr lang="en-GB" dirty="0">
                <a:latin typeface="Calibri" panose="020F0502020204030204" pitchFamily="34" charset="0"/>
                <a:cs typeface="Calibri" panose="020F0502020204030204" pitchFamily="34" charset="0"/>
              </a:rPr>
              <a:t>downloaded, meaning no identifiable information was being transmitted. </a:t>
            </a:r>
          </a:p>
          <a:p>
            <a:endParaRPr lang="en-GB" dirty="0"/>
          </a:p>
        </p:txBody>
      </p:sp>
    </p:spTree>
    <p:extLst>
      <p:ext uri="{BB962C8B-B14F-4D97-AF65-F5344CB8AC3E}">
        <p14:creationId xmlns:p14="http://schemas.microsoft.com/office/powerpoint/2010/main" val="2621108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a:t>
            </a:r>
            <a:endParaRPr lang="en-GB" dirty="0"/>
          </a:p>
        </p:txBody>
      </p:sp>
      <p:sp>
        <p:nvSpPr>
          <p:cNvPr id="3" name="Content Placeholder 2"/>
          <p:cNvSpPr>
            <a:spLocks noGrp="1"/>
          </p:cNvSpPr>
          <p:nvPr>
            <p:ph idx="1"/>
          </p:nvPr>
        </p:nvSpPr>
        <p:spPr>
          <a:xfrm>
            <a:off x="680322" y="2336873"/>
            <a:ext cx="8793192" cy="3599316"/>
          </a:xfrm>
        </p:spPr>
        <p:txBody>
          <a:bodyPr>
            <a:normAutofit fontScale="92500" lnSpcReduction="10000"/>
          </a:bodyPr>
          <a:lstStyle/>
          <a:p>
            <a:r>
              <a:rPr lang="en-GB" dirty="0" smtClean="0"/>
              <a:t>The Committee recommended that as the study had the potential to </a:t>
            </a:r>
            <a:r>
              <a:rPr lang="en-GB" dirty="0"/>
              <a:t>cause distress to </a:t>
            </a:r>
            <a:r>
              <a:rPr lang="en-GB" dirty="0" smtClean="0"/>
              <a:t>participants, a debrief sheet should be produced to provide further </a:t>
            </a:r>
            <a:r>
              <a:rPr lang="en-GB" dirty="0"/>
              <a:t>guidance </a:t>
            </a:r>
            <a:r>
              <a:rPr lang="en-GB" dirty="0" smtClean="0"/>
              <a:t>and support resources to participants. </a:t>
            </a:r>
          </a:p>
          <a:p>
            <a:endParaRPr lang="en-GB" dirty="0" smtClean="0"/>
          </a:p>
          <a:p>
            <a:r>
              <a:rPr lang="en-GB" dirty="0" smtClean="0"/>
              <a:t>The committee also suggested that the researchers prepare a procedure for managing participant distress.</a:t>
            </a:r>
            <a:endParaRPr lang="en-GB" dirty="0"/>
          </a:p>
          <a:p>
            <a:endParaRPr lang="en-GB" dirty="0" smtClean="0"/>
          </a:p>
          <a:p>
            <a:r>
              <a:rPr lang="en-GB" dirty="0" smtClean="0"/>
              <a:t>The researchers were asked to provide a lone worker risk assessment to cover the interviews which involved the researchers working alone with participants.</a:t>
            </a:r>
            <a:endParaRPr lang="en-GB" dirty="0"/>
          </a:p>
        </p:txBody>
      </p:sp>
    </p:spTree>
    <p:extLst>
      <p:ext uri="{BB962C8B-B14F-4D97-AF65-F5344CB8AC3E}">
        <p14:creationId xmlns:p14="http://schemas.microsoft.com/office/powerpoint/2010/main" val="3521333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Ethics?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r>
              <a:rPr lang="en-GB" b="1" dirty="0"/>
              <a:t>Research Ethics </a:t>
            </a:r>
            <a:r>
              <a:rPr lang="en-GB" dirty="0"/>
              <a:t>is a world-wide set of principles governing the way any research involving interaction between the researcher and other humans or human tissue or data relating to humans, is designed, managed and conducted. In preparing a research project, the dignity, rights, safety and well-being of human participants must at all times be considered, respected and safeguarded. </a:t>
            </a:r>
          </a:p>
          <a:p>
            <a:endParaRPr lang="en-GB" dirty="0"/>
          </a:p>
          <a:p>
            <a:r>
              <a:rPr lang="en-GB" b="1" dirty="0"/>
              <a:t>Research </a:t>
            </a:r>
            <a:r>
              <a:rPr lang="en-GB" b="1" dirty="0" smtClean="0"/>
              <a:t>Ethics</a:t>
            </a:r>
            <a:r>
              <a:rPr lang="en-GB" dirty="0"/>
              <a:t> The application of moral rules and professional codes of conduct to the collection, analysis, reporting, and publication of information about research subjects, in particular active acceptance of subjects' right to privacy, confidentiality, and informed consent.  </a:t>
            </a:r>
          </a:p>
        </p:txBody>
      </p:sp>
    </p:spTree>
    <p:extLst>
      <p:ext uri="{BB962C8B-B14F-4D97-AF65-F5344CB8AC3E}">
        <p14:creationId xmlns:p14="http://schemas.microsoft.com/office/powerpoint/2010/main" val="374028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Ethics at University of Liverpool </a:t>
            </a:r>
            <a:endParaRPr lang="en-GB" dirty="0"/>
          </a:p>
        </p:txBody>
      </p:sp>
      <p:sp>
        <p:nvSpPr>
          <p:cNvPr id="4" name="TextBox 3"/>
          <p:cNvSpPr txBox="1"/>
          <p:nvPr/>
        </p:nvSpPr>
        <p:spPr>
          <a:xfrm>
            <a:off x="395417" y="2042983"/>
            <a:ext cx="11186984" cy="4662815"/>
          </a:xfrm>
          <a:prstGeom prst="rect">
            <a:avLst/>
          </a:prstGeom>
          <a:noFill/>
        </p:spPr>
        <p:txBody>
          <a:bodyPr wrap="square" rtlCol="0">
            <a:spAutoFit/>
          </a:bodyPr>
          <a:lstStyle/>
          <a:p>
            <a:pPr marL="765175" lvl="1" indent="-365125" algn="just">
              <a:buFont typeface="Wingdings" pitchFamily="2" charset="2"/>
              <a:buChar char="Ø"/>
              <a:defRPr/>
            </a:pPr>
            <a:r>
              <a:rPr lang="en-GB" altLang="en-GB" sz="1700" b="1" dirty="0"/>
              <a:t>ALL research </a:t>
            </a:r>
            <a:r>
              <a:rPr lang="en-GB" altLang="en-GB" sz="1700" dirty="0"/>
              <a:t>involving human participants, animals, their tissues or data (</a:t>
            </a:r>
            <a:r>
              <a:rPr lang="en-GB" sz="1700" dirty="0"/>
              <a:t>which, in addition to experimental and quantitative data, can include qualitative (descriptive) data, transcripts of interviews, etc.) </a:t>
            </a:r>
            <a:r>
              <a:rPr lang="en-GB" sz="1700" b="1" dirty="0">
                <a:solidFill>
                  <a:schemeClr val="bg1"/>
                </a:solidFill>
              </a:rPr>
              <a:t>MUST</a:t>
            </a:r>
            <a:r>
              <a:rPr lang="en-GB" sz="1700" b="1" dirty="0"/>
              <a:t> </a:t>
            </a:r>
            <a:r>
              <a:rPr lang="en-GB" sz="1700" dirty="0"/>
              <a:t>have ethical approval from a University of Liverpool-recognised research ethics committee.</a:t>
            </a:r>
          </a:p>
          <a:p>
            <a:pPr marL="765175" lvl="1" indent="-365125">
              <a:buFont typeface="Wingdings" pitchFamily="2" charset="2"/>
              <a:buChar char="Ø"/>
              <a:defRPr/>
            </a:pPr>
            <a:r>
              <a:rPr lang="en-GB" altLang="en-GB" sz="1700" b="1" dirty="0" smtClean="0"/>
              <a:t>Research </a:t>
            </a:r>
            <a:r>
              <a:rPr lang="en-GB" altLang="en-GB" sz="1700" b="1" dirty="0"/>
              <a:t>must not start prior to ethical approval being obtained</a:t>
            </a:r>
            <a:r>
              <a:rPr lang="en-GB" altLang="en-GB" sz="1700" b="1" dirty="0" smtClean="0"/>
              <a:t>.</a:t>
            </a:r>
          </a:p>
          <a:p>
            <a:pPr marL="765175" lvl="1" indent="-365125">
              <a:buFont typeface="Wingdings" pitchFamily="2" charset="2"/>
              <a:buChar char="Ø"/>
              <a:defRPr/>
            </a:pPr>
            <a:r>
              <a:rPr lang="en-GB" sz="1600" b="1" dirty="0"/>
              <a:t>Retrospective approval cannot be given</a:t>
            </a:r>
            <a:r>
              <a:rPr lang="en-GB" sz="1600" b="1" dirty="0" smtClean="0"/>
              <a:t>.</a:t>
            </a:r>
            <a:endParaRPr lang="en-GB" altLang="en-GB" sz="1700" b="1" dirty="0"/>
          </a:p>
          <a:p>
            <a:pPr lvl="1">
              <a:defRPr/>
            </a:pPr>
            <a:endParaRPr lang="en-GB" sz="1700" dirty="0"/>
          </a:p>
          <a:p>
            <a:pPr lvl="1">
              <a:defRPr/>
            </a:pPr>
            <a:r>
              <a:rPr lang="en-GB" sz="1700" b="1" dirty="0" smtClean="0">
                <a:solidFill>
                  <a:schemeClr val="bg1"/>
                </a:solidFill>
              </a:rPr>
              <a:t>Why</a:t>
            </a:r>
          </a:p>
          <a:p>
            <a:pPr marL="285750" indent="-285750">
              <a:buFont typeface="Arial" panose="020B0604020202020204" pitchFamily="34" charset="0"/>
              <a:buChar char="•"/>
            </a:pPr>
            <a:r>
              <a:rPr lang="en-GB" dirty="0"/>
              <a:t>Respecting the rights and dignity of human participants</a:t>
            </a:r>
          </a:p>
          <a:p>
            <a:pPr marL="285750" indent="-285750">
              <a:buFont typeface="Arial" panose="020B0604020202020204" pitchFamily="34" charset="0"/>
              <a:buChar char="•"/>
            </a:pPr>
            <a:r>
              <a:rPr lang="en-GB" dirty="0"/>
              <a:t>Legal frameworks and policies e.g. Data Protection Act, consent;</a:t>
            </a:r>
          </a:p>
          <a:p>
            <a:pPr marL="285750" indent="-285750">
              <a:buFont typeface="Arial" panose="020B0604020202020204" pitchFamily="34" charset="0"/>
              <a:buChar char="•"/>
            </a:pPr>
            <a:r>
              <a:rPr lang="en-GB" dirty="0"/>
              <a:t>Practicalities of reducing risk</a:t>
            </a:r>
          </a:p>
          <a:p>
            <a:pPr marL="285750" indent="-285750">
              <a:buFont typeface="Arial" panose="020B0604020202020204" pitchFamily="34" charset="0"/>
              <a:buChar char="•"/>
            </a:pPr>
            <a:r>
              <a:rPr lang="en-GB" dirty="0"/>
              <a:t>Protection</a:t>
            </a:r>
          </a:p>
          <a:p>
            <a:pPr marL="285750" indent="-285750">
              <a:buFont typeface="Arial" panose="020B0604020202020204" pitchFamily="34" charset="0"/>
              <a:buChar char="•"/>
            </a:pPr>
            <a:r>
              <a:rPr lang="en-GB" dirty="0"/>
              <a:t>Funders</a:t>
            </a:r>
          </a:p>
          <a:p>
            <a:pPr marL="285750" indent="-285750">
              <a:buFont typeface="Arial" panose="020B0604020202020204" pitchFamily="34" charset="0"/>
              <a:buChar char="•"/>
            </a:pPr>
            <a:r>
              <a:rPr lang="en-GB" dirty="0"/>
              <a:t>Creates better research </a:t>
            </a:r>
          </a:p>
          <a:p>
            <a:pPr marL="285750" indent="-285750">
              <a:buFont typeface="Arial" panose="020B0604020202020204" pitchFamily="34" charset="0"/>
              <a:buChar char="•"/>
            </a:pPr>
            <a:r>
              <a:rPr lang="en-GB" dirty="0"/>
              <a:t>Research that results in benefits and has minimal risk of harm is research that has been carried out in an ethical manner. </a:t>
            </a:r>
          </a:p>
          <a:p>
            <a:pPr lvl="1">
              <a:defRPr/>
            </a:pPr>
            <a:endParaRPr lang="en-GB" sz="1700" dirty="0"/>
          </a:p>
          <a:p>
            <a:endParaRPr lang="en-GB" dirty="0"/>
          </a:p>
        </p:txBody>
      </p:sp>
    </p:spTree>
    <p:extLst>
      <p:ext uri="{BB962C8B-B14F-4D97-AF65-F5344CB8AC3E}">
        <p14:creationId xmlns:p14="http://schemas.microsoft.com/office/powerpoint/2010/main" val="479399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Ethics at University of Liverpool </a:t>
            </a:r>
          </a:p>
        </p:txBody>
      </p:sp>
      <p:sp>
        <p:nvSpPr>
          <p:cNvPr id="3" name="Content Placeholder 2"/>
          <p:cNvSpPr>
            <a:spLocks noGrp="1"/>
          </p:cNvSpPr>
          <p:nvPr>
            <p:ph idx="1"/>
          </p:nvPr>
        </p:nvSpPr>
        <p:spPr/>
        <p:txBody>
          <a:bodyPr>
            <a:normAutofit lnSpcReduction="10000"/>
          </a:bodyPr>
          <a:lstStyle/>
          <a:p>
            <a:pPr marL="0" indent="0">
              <a:buNone/>
            </a:pPr>
            <a:r>
              <a:rPr lang="en-GB" b="1" dirty="0"/>
              <a:t>Research ethics approval is not required for:</a:t>
            </a:r>
          </a:p>
          <a:p>
            <a:endParaRPr lang="en-GB" dirty="0"/>
          </a:p>
          <a:p>
            <a:pPr marL="342900" indent="-342900"/>
            <a:r>
              <a:rPr lang="en-GB" dirty="0"/>
              <a:t>Research which does not involve human participants, their data/tissues (literature analysis).</a:t>
            </a:r>
          </a:p>
          <a:p>
            <a:endParaRPr lang="en-GB" dirty="0"/>
          </a:p>
          <a:p>
            <a:pPr marL="342900" indent="-342900"/>
            <a:r>
              <a:rPr lang="en-GB" dirty="0"/>
              <a:t>Secondary analysis of non-identifiable information.</a:t>
            </a:r>
          </a:p>
          <a:p>
            <a:endParaRPr lang="en-GB" dirty="0"/>
          </a:p>
          <a:p>
            <a:pPr marL="342900" indent="-342900"/>
            <a:r>
              <a:rPr lang="en-GB" dirty="0"/>
              <a:t>Secondary analysis of information freely available in the public domain.</a:t>
            </a:r>
          </a:p>
        </p:txBody>
      </p:sp>
    </p:spTree>
    <p:extLst>
      <p:ext uri="{BB962C8B-B14F-4D97-AF65-F5344CB8AC3E}">
        <p14:creationId xmlns:p14="http://schemas.microsoft.com/office/powerpoint/2010/main" val="3467214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57390" y="19050"/>
            <a:ext cx="9876361" cy="6838950"/>
          </a:xfrm>
          <a:prstGeom prst="rect">
            <a:avLst/>
          </a:prstGeom>
        </p:spPr>
      </p:pic>
      <p:pic>
        <p:nvPicPr>
          <p:cNvPr id="5" name="Picture 4"/>
          <p:cNvPicPr>
            <a:picLocks noChangeAspect="1"/>
          </p:cNvPicPr>
          <p:nvPr/>
        </p:nvPicPr>
        <p:blipFill>
          <a:blip r:embed="rId3"/>
          <a:stretch>
            <a:fillRect/>
          </a:stretch>
        </p:blipFill>
        <p:spPr>
          <a:xfrm>
            <a:off x="1157812" y="8847"/>
            <a:ext cx="9876376" cy="6840305"/>
          </a:xfrm>
          <a:prstGeom prst="rect">
            <a:avLst/>
          </a:prstGeom>
        </p:spPr>
      </p:pic>
    </p:spTree>
    <p:extLst>
      <p:ext uri="{BB962C8B-B14F-4D97-AF65-F5344CB8AC3E}">
        <p14:creationId xmlns:p14="http://schemas.microsoft.com/office/powerpoint/2010/main" val="2587377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 </a:t>
            </a:r>
            <a:endParaRPr lang="en-GB" dirty="0"/>
          </a:p>
        </p:txBody>
      </p:sp>
      <p:sp>
        <p:nvSpPr>
          <p:cNvPr id="3" name="Content Placeholder 2"/>
          <p:cNvSpPr>
            <a:spLocks noGrp="1"/>
          </p:cNvSpPr>
          <p:nvPr>
            <p:ph idx="1"/>
          </p:nvPr>
        </p:nvSpPr>
        <p:spPr/>
        <p:txBody>
          <a:bodyPr>
            <a:normAutofit fontScale="77500" lnSpcReduction="20000"/>
          </a:bodyPr>
          <a:lstStyle/>
          <a:p>
            <a:r>
              <a:rPr lang="en-GB" dirty="0"/>
              <a:t>Consent is the central act in research ethics, in accordance with the University’s key principles, researchers should ensure that every person from whom data is collected for the purpose of research, consents freely to the process on the basis of adequate information. Participants should also be made aware that they are free to withdraw or modify their consent at any point of the research taking place. </a:t>
            </a:r>
          </a:p>
          <a:p>
            <a:endParaRPr lang="en-GB" dirty="0"/>
          </a:p>
          <a:p>
            <a:r>
              <a:rPr lang="en-GB" dirty="0"/>
              <a:t>Research staff and participants must be informed fully about the purpose, methods and intended possible uses of the research, what their participation in the research entails and what risks, if any, are involved.</a:t>
            </a:r>
          </a:p>
          <a:p>
            <a:endParaRPr lang="en-GB" dirty="0"/>
          </a:p>
          <a:p>
            <a:r>
              <a:rPr lang="en-GB" dirty="0"/>
              <a:t>Step 1: The giving of information</a:t>
            </a:r>
          </a:p>
          <a:p>
            <a:r>
              <a:rPr lang="en-GB" dirty="0"/>
              <a:t>Step 2: The discussion, clarification and review of the information</a:t>
            </a:r>
          </a:p>
          <a:p>
            <a:r>
              <a:rPr lang="en-GB" dirty="0"/>
              <a:t>Step 3: Obtaining the person's written and/or verbal consent</a:t>
            </a:r>
          </a:p>
        </p:txBody>
      </p:sp>
    </p:spTree>
    <p:extLst>
      <p:ext uri="{BB962C8B-B14F-4D97-AF65-F5344CB8AC3E}">
        <p14:creationId xmlns:p14="http://schemas.microsoft.com/office/powerpoint/2010/main" val="1935040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Confidentiality</a:t>
            </a:r>
            <a:endParaRPr lang="en-GB" dirty="0"/>
          </a:p>
        </p:txBody>
      </p:sp>
      <p:sp>
        <p:nvSpPr>
          <p:cNvPr id="4" name="Content Placeholder 3"/>
          <p:cNvSpPr txBox="1">
            <a:spLocks noGrp="1"/>
          </p:cNvSpPr>
          <p:nvPr>
            <p:ph idx="1"/>
          </p:nvPr>
        </p:nvSpPr>
        <p:spPr>
          <a:xfrm>
            <a:off x="614418" y="2023834"/>
            <a:ext cx="10111247" cy="4771563"/>
          </a:xfrm>
          <a:prstGeom prst="rect">
            <a:avLst/>
          </a:prstGeom>
          <a:noFill/>
        </p:spPr>
        <p:txBody>
          <a:bodyPr wrap="square" rtlCol="0">
            <a:spAutoFit/>
          </a:bodyPr>
          <a:lstStyle/>
          <a:p>
            <a:pPr marL="285750" indent="-285750">
              <a:lnSpc>
                <a:spcPct val="100000"/>
              </a:lnSpc>
              <a:buFont typeface="Arial" panose="020B0604020202020204" pitchFamily="34" charset="0"/>
              <a:buChar char="•"/>
            </a:pPr>
            <a:r>
              <a:rPr lang="en-GB" sz="1400" dirty="0" smtClean="0"/>
              <a:t>The confidentiality of information supplied by research participants and the anonymity of respondents must be respected.</a:t>
            </a:r>
          </a:p>
          <a:p>
            <a:pPr marL="285750" indent="-285750">
              <a:lnSpc>
                <a:spcPct val="100000"/>
              </a:lnSpc>
              <a:buFont typeface="Arial" panose="020B0604020202020204" pitchFamily="34" charset="0"/>
              <a:buChar char="•"/>
            </a:pPr>
            <a:endParaRPr lang="en-GB" sz="1400" dirty="0" smtClean="0"/>
          </a:p>
          <a:p>
            <a:pPr marL="285750" indent="-285750">
              <a:lnSpc>
                <a:spcPct val="100000"/>
              </a:lnSpc>
              <a:buFont typeface="Arial" panose="020B0604020202020204" pitchFamily="34" charset="0"/>
              <a:buChar char="•"/>
            </a:pPr>
            <a:r>
              <a:rPr lang="en-GB" sz="1400" dirty="0" smtClean="0"/>
              <a:t>When one person discloses personal information to another believing that it will be held in confidence, a duty of confidence and trust is created.</a:t>
            </a:r>
          </a:p>
          <a:p>
            <a:pPr marL="285750" indent="-285750">
              <a:lnSpc>
                <a:spcPct val="100000"/>
              </a:lnSpc>
              <a:buFont typeface="Arial" panose="020B0604020202020204" pitchFamily="34" charset="0"/>
              <a:buChar char="•"/>
            </a:pPr>
            <a:endParaRPr lang="en-GB" sz="1400" dirty="0" smtClean="0"/>
          </a:p>
          <a:p>
            <a:pPr marL="285750" indent="-285750">
              <a:lnSpc>
                <a:spcPct val="100000"/>
              </a:lnSpc>
              <a:buFont typeface="Arial" panose="020B0604020202020204" pitchFamily="34" charset="0"/>
              <a:buChar char="•"/>
            </a:pPr>
            <a:r>
              <a:rPr lang="en-GB" sz="1400" dirty="0" smtClean="0"/>
              <a:t>'The appropriate use and protection of patient data are also paramount. All those involved in research must be aware of their legal and ethical duties. Particular attention must be given to systems for ensuring confidentiality of personal information and to the security of those systems'.</a:t>
            </a:r>
          </a:p>
          <a:p>
            <a:pPr marL="0" indent="0">
              <a:buNone/>
            </a:pPr>
            <a:endParaRPr lang="en-GB" sz="1400" dirty="0" smtClean="0"/>
          </a:p>
          <a:p>
            <a:pPr marL="285750" indent="-285750">
              <a:buFont typeface="Wingdings" panose="05000000000000000000" pitchFamily="2" charset="2"/>
              <a:buChar char="Ø"/>
            </a:pPr>
            <a:r>
              <a:rPr lang="en-GB" sz="1400" dirty="0" smtClean="0"/>
              <a:t>Providing anonymity wherever possible</a:t>
            </a:r>
          </a:p>
          <a:p>
            <a:pPr marL="285750" indent="-285750">
              <a:buFont typeface="Wingdings" panose="05000000000000000000" pitchFamily="2" charset="2"/>
              <a:buChar char="Ø"/>
            </a:pPr>
            <a:endParaRPr lang="en-GB" sz="1400" dirty="0" smtClean="0"/>
          </a:p>
          <a:p>
            <a:pPr marL="285750" indent="-285750">
              <a:buFont typeface="Wingdings" panose="05000000000000000000" pitchFamily="2" charset="2"/>
              <a:buChar char="Ø"/>
            </a:pPr>
            <a:r>
              <a:rPr lang="en-GB" sz="1400" dirty="0" smtClean="0"/>
              <a:t>Safe storage of the data</a:t>
            </a:r>
          </a:p>
          <a:p>
            <a:pPr marL="285750" indent="-285750">
              <a:buFont typeface="Wingdings" panose="05000000000000000000" pitchFamily="2" charset="2"/>
              <a:buChar char="Ø"/>
            </a:pPr>
            <a:endParaRPr lang="en-GB" sz="1400" dirty="0" smtClean="0"/>
          </a:p>
          <a:p>
            <a:pPr marL="285750" indent="-285750">
              <a:buFont typeface="Wingdings" panose="05000000000000000000" pitchFamily="2" charset="2"/>
              <a:buChar char="Ø"/>
            </a:pPr>
            <a:r>
              <a:rPr lang="en-GB" sz="1400" dirty="0" smtClean="0"/>
              <a:t>Restricting access to the research team</a:t>
            </a:r>
          </a:p>
          <a:p>
            <a:endParaRPr lang="en-GB" sz="1200" dirty="0"/>
          </a:p>
        </p:txBody>
      </p:sp>
    </p:spTree>
    <p:extLst>
      <p:ext uri="{BB962C8B-B14F-4D97-AF65-F5344CB8AC3E}">
        <p14:creationId xmlns:p14="http://schemas.microsoft.com/office/powerpoint/2010/main" val="410894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a:t>
            </a:r>
            <a:endParaRPr lang="en-GB" dirty="0"/>
          </a:p>
        </p:txBody>
      </p:sp>
      <p:sp>
        <p:nvSpPr>
          <p:cNvPr id="3" name="Content Placeholder 2"/>
          <p:cNvSpPr>
            <a:spLocks noGrp="1"/>
          </p:cNvSpPr>
          <p:nvPr>
            <p:ph idx="1"/>
          </p:nvPr>
        </p:nvSpPr>
        <p:spPr/>
        <p:txBody>
          <a:bodyPr>
            <a:normAutofit fontScale="62500" lnSpcReduction="20000"/>
          </a:bodyPr>
          <a:lstStyle/>
          <a:p>
            <a:r>
              <a:rPr lang="en-GB" dirty="0"/>
              <a:t>Research proposals should be considered in the context of the risks of the project, this can be defined as the potential physical or psychological harm or stress to the participant or the researcher.  When considering a research project the benefits needs to be maximised and the risks minimised. Risks and benefits should be explained to participant as part of the informed consent process.  </a:t>
            </a:r>
          </a:p>
          <a:p>
            <a:endParaRPr lang="en-GB" dirty="0"/>
          </a:p>
          <a:p>
            <a:r>
              <a:rPr lang="en-GB" b="1" dirty="0"/>
              <a:t>Psychological Harm</a:t>
            </a:r>
          </a:p>
          <a:p>
            <a:r>
              <a:rPr lang="en-GB" b="1" dirty="0"/>
              <a:t>Physical Harm</a:t>
            </a:r>
            <a:endParaRPr lang="en-GB" dirty="0"/>
          </a:p>
          <a:p>
            <a:r>
              <a:rPr lang="en-GB" b="1" dirty="0"/>
              <a:t>Legal Harm </a:t>
            </a:r>
          </a:p>
          <a:p>
            <a:r>
              <a:rPr lang="en-GB" b="1" dirty="0"/>
              <a:t>Social and Economic Harm</a:t>
            </a:r>
          </a:p>
          <a:p>
            <a:endParaRPr lang="en-GB" b="1" dirty="0"/>
          </a:p>
          <a:p>
            <a:pPr marL="0" indent="0">
              <a:buNone/>
            </a:pPr>
            <a:r>
              <a:rPr lang="en-GB" b="1" dirty="0"/>
              <a:t>How to minimise risk</a:t>
            </a:r>
          </a:p>
          <a:p>
            <a:r>
              <a:rPr lang="en-GB" dirty="0"/>
              <a:t>Researchers can minimise the risk of a study by implementing research that includes a well informed protocol, assemble a research team with sufficient expertise, incorporate adequate safeguards, ensure participants autonomy is maximised and ensure the benefits are maximised.  A well documented risk assessment should establish that the risks of your research are minimised. </a:t>
            </a:r>
          </a:p>
        </p:txBody>
      </p:sp>
    </p:spTree>
    <p:extLst>
      <p:ext uri="{BB962C8B-B14F-4D97-AF65-F5344CB8AC3E}">
        <p14:creationId xmlns:p14="http://schemas.microsoft.com/office/powerpoint/2010/main" val="261167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Example Application </a:t>
            </a:r>
            <a:endParaRPr lang="en-GB" dirty="0"/>
          </a:p>
        </p:txBody>
      </p:sp>
      <p:sp>
        <p:nvSpPr>
          <p:cNvPr id="5" name="Subtitle 4"/>
          <p:cNvSpPr>
            <a:spLocks noGrp="1"/>
          </p:cNvSpPr>
          <p:nvPr>
            <p:ph type="subTitle" idx="1"/>
          </p:nvPr>
        </p:nvSpPr>
        <p:spPr/>
        <p:txBody>
          <a:bodyPr/>
          <a:lstStyle/>
          <a:p>
            <a:r>
              <a:rPr lang="en-GB" dirty="0" smtClean="0"/>
              <a:t>Staff Project from the Institute </a:t>
            </a:r>
            <a:r>
              <a:rPr lang="en-GB" dirty="0"/>
              <a:t>of Psychology, Health and </a:t>
            </a:r>
            <a:r>
              <a:rPr lang="en-GB" dirty="0" smtClean="0"/>
              <a:t>Society, which came to full committee review last year.</a:t>
            </a:r>
          </a:p>
          <a:p>
            <a:r>
              <a:rPr lang="en-GB" dirty="0" smtClean="0"/>
              <a:t>Flagged to central full committee- interview/sensitive</a:t>
            </a:r>
            <a:endParaRPr lang="en-GB" dirty="0"/>
          </a:p>
        </p:txBody>
      </p:sp>
    </p:spTree>
    <p:extLst>
      <p:ext uri="{BB962C8B-B14F-4D97-AF65-F5344CB8AC3E}">
        <p14:creationId xmlns:p14="http://schemas.microsoft.com/office/powerpoint/2010/main" val="3227007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470</TotalTime>
  <Words>860</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vt:lpstr>
      <vt:lpstr>Berlin</vt:lpstr>
      <vt:lpstr>Research Ethics </vt:lpstr>
      <vt:lpstr>Research Ethics? </vt:lpstr>
      <vt:lpstr>Research Ethics at University of Liverpool </vt:lpstr>
      <vt:lpstr>Research Ethics at University of Liverpool </vt:lpstr>
      <vt:lpstr>PowerPoint Presentation</vt:lpstr>
      <vt:lpstr>Consent </vt:lpstr>
      <vt:lpstr>Confidentiality</vt:lpstr>
      <vt:lpstr>Risk</vt:lpstr>
      <vt:lpstr>Example Application </vt:lpstr>
      <vt:lpstr>Research Aims and Designs</vt:lpstr>
      <vt:lpstr>Informed Consent </vt:lpstr>
      <vt:lpstr>Confidentiality</vt:lpstr>
      <vt:lpstr>Data Management </vt:lpstr>
      <vt:lpstr>Risk </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Ethics</dc:title>
  <dc:creator>Thomason, Frances</dc:creator>
  <cp:lastModifiedBy>Billington, Matthew [mjbill2]</cp:lastModifiedBy>
  <cp:revision>28</cp:revision>
  <dcterms:created xsi:type="dcterms:W3CDTF">2018-02-08T12:33:36Z</dcterms:created>
  <dcterms:modified xsi:type="dcterms:W3CDTF">2018-02-14T07:25:53Z</dcterms:modified>
</cp:coreProperties>
</file>