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86" r:id="rId5"/>
    <p:sldId id="259" r:id="rId6"/>
    <p:sldId id="260" r:id="rId7"/>
    <p:sldId id="261" r:id="rId8"/>
    <p:sldId id="264" r:id="rId9"/>
    <p:sldId id="263" r:id="rId10"/>
    <p:sldId id="262" r:id="rId11"/>
    <p:sldId id="265" r:id="rId12"/>
    <p:sldId id="266" r:id="rId13"/>
    <p:sldId id="267" r:id="rId14"/>
    <p:sldId id="271" r:id="rId15"/>
    <p:sldId id="270" r:id="rId16"/>
    <p:sldId id="269" r:id="rId17"/>
    <p:sldId id="272" r:id="rId18"/>
    <p:sldId id="268" r:id="rId19"/>
    <p:sldId id="287" r:id="rId20"/>
    <p:sldId id="273" r:id="rId21"/>
    <p:sldId id="274" r:id="rId22"/>
    <p:sldId id="275" r:id="rId23"/>
    <p:sldId id="276" r:id="rId24"/>
    <p:sldId id="277" r:id="rId25"/>
    <p:sldId id="285" r:id="rId26"/>
    <p:sldId id="278" r:id="rId27"/>
    <p:sldId id="279" r:id="rId28"/>
    <p:sldId id="280" r:id="rId29"/>
    <p:sldId id="283" r:id="rId30"/>
    <p:sldId id="281" r:id="rId31"/>
    <p:sldId id="282"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A430C0A-5464-4FE4-84EB-FF9C94016DF4}" type="datetimeFigureOut">
              <a:rPr lang="en-US" dirty="0"/>
              <a:t>9/18/2017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9/18/2017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9/18/2017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9/18/2017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0C6404-AD6E-4860-8E75-697CA40B95DA}" type="datetimeFigureOut">
              <a:rPr lang="en-US" dirty="0"/>
              <a:t>9/18/2017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9/18/2017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9/18/2017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9/18/2017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9/18/2017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9/18/2017</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9/18/2017</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9/18/2017</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Research ethics</a:t>
            </a:r>
            <a:endParaRPr lang="en-GB" dirty="0"/>
          </a:p>
        </p:txBody>
      </p:sp>
      <p:sp>
        <p:nvSpPr>
          <p:cNvPr id="3" name="Subtitle 2"/>
          <p:cNvSpPr>
            <a:spLocks noGrp="1"/>
          </p:cNvSpPr>
          <p:nvPr>
            <p:ph type="subTitle" idx="1"/>
          </p:nvPr>
        </p:nvSpPr>
        <p:spPr/>
        <p:txBody>
          <a:bodyPr>
            <a:normAutofit lnSpcReduction="10000"/>
          </a:bodyPr>
          <a:lstStyle/>
          <a:p>
            <a:r>
              <a:rPr lang="en-GB" dirty="0" smtClean="0"/>
              <a:t> Matthew Billington</a:t>
            </a:r>
          </a:p>
          <a:p>
            <a:r>
              <a:rPr lang="en-GB" dirty="0" smtClean="0"/>
              <a:t>Research Ethics and Integrity Officer</a:t>
            </a:r>
          </a:p>
          <a:p>
            <a:r>
              <a:rPr lang="en-GB" dirty="0" smtClean="0"/>
              <a:t>September 2017</a:t>
            </a:r>
            <a:endParaRPr lang="en-GB" dirty="0"/>
          </a:p>
        </p:txBody>
      </p:sp>
    </p:spTree>
    <p:extLst>
      <p:ext uri="{BB962C8B-B14F-4D97-AF65-F5344CB8AC3E}">
        <p14:creationId xmlns:p14="http://schemas.microsoft.com/office/powerpoint/2010/main" val="3587905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530280"/>
            <a:ext cx="12217038" cy="5923072"/>
          </a:xfrm>
          <a:prstGeom prst="rect">
            <a:avLst/>
          </a:prstGeom>
        </p:spPr>
      </p:pic>
    </p:spTree>
    <p:extLst>
      <p:ext uri="{BB962C8B-B14F-4D97-AF65-F5344CB8AC3E}">
        <p14:creationId xmlns:p14="http://schemas.microsoft.com/office/powerpoint/2010/main" val="1884386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Informed </a:t>
            </a:r>
            <a:r>
              <a:rPr lang="en-GB" dirty="0" smtClean="0"/>
              <a:t>consent: Scenarios</a:t>
            </a:r>
            <a:endParaRPr lang="en-GB" dirty="0"/>
          </a:p>
        </p:txBody>
      </p:sp>
      <p:sp>
        <p:nvSpPr>
          <p:cNvPr id="3" name="Content Placeholder 2"/>
          <p:cNvSpPr>
            <a:spLocks noGrp="1"/>
          </p:cNvSpPr>
          <p:nvPr>
            <p:ph idx="1"/>
          </p:nvPr>
        </p:nvSpPr>
        <p:spPr/>
        <p:txBody>
          <a:bodyPr/>
          <a:lstStyle/>
          <a:p>
            <a:r>
              <a:rPr lang="en-GB" dirty="0"/>
              <a:t>How might the approach to consent differ if the study involves children?</a:t>
            </a:r>
          </a:p>
          <a:p>
            <a:endParaRPr lang="en-GB" dirty="0"/>
          </a:p>
          <a:p>
            <a:r>
              <a:rPr lang="en-GB" dirty="0"/>
              <a:t>What are the challenges of obtaining informed consent from participants who have a direct relationship with the researcher?</a:t>
            </a:r>
          </a:p>
          <a:p>
            <a:endParaRPr lang="en-GB" dirty="0"/>
          </a:p>
        </p:txBody>
      </p:sp>
    </p:spTree>
    <p:extLst>
      <p:ext uri="{BB962C8B-B14F-4D97-AF65-F5344CB8AC3E}">
        <p14:creationId xmlns:p14="http://schemas.microsoft.com/office/powerpoint/2010/main" val="2566232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Confidentiality</a:t>
            </a:r>
          </a:p>
        </p:txBody>
      </p:sp>
      <p:sp>
        <p:nvSpPr>
          <p:cNvPr id="3" name="Content Placeholder 2"/>
          <p:cNvSpPr>
            <a:spLocks noGrp="1"/>
          </p:cNvSpPr>
          <p:nvPr>
            <p:ph idx="1"/>
          </p:nvPr>
        </p:nvSpPr>
        <p:spPr>
          <a:xfrm>
            <a:off x="2231136" y="2638044"/>
            <a:ext cx="7729728" cy="3689184"/>
          </a:xfrm>
        </p:spPr>
        <p:txBody>
          <a:bodyPr>
            <a:normAutofit/>
          </a:bodyPr>
          <a:lstStyle/>
          <a:p>
            <a:r>
              <a:rPr lang="en-GB" dirty="0"/>
              <a:t>The confidentiality of information supplied by research participants and the anonymity of respondents must be respected</a:t>
            </a:r>
            <a:r>
              <a:rPr lang="en-GB" dirty="0" smtClean="0"/>
              <a:t>.</a:t>
            </a:r>
          </a:p>
          <a:p>
            <a:endParaRPr lang="en-GB" dirty="0"/>
          </a:p>
          <a:p>
            <a:r>
              <a:rPr lang="en-GB" dirty="0"/>
              <a:t>When one person discloses personal information to another believing that it will be held in confidence, a duty of confidence and trust is created</a:t>
            </a:r>
            <a:r>
              <a:rPr lang="en-GB" dirty="0" smtClean="0"/>
              <a:t>.</a:t>
            </a:r>
          </a:p>
          <a:p>
            <a:endParaRPr lang="en-GB" dirty="0"/>
          </a:p>
          <a:p>
            <a:r>
              <a:rPr lang="en-GB" dirty="0"/>
              <a:t>'The appropriate use and protection of patient data are also paramount. All those involved in research must be aware of their legal and ethical duties. Particular attention must be given to systems for ensuring confidentiality of personal information and to the security of those systems'.</a:t>
            </a:r>
          </a:p>
          <a:p>
            <a:endParaRPr lang="en-GB" dirty="0"/>
          </a:p>
        </p:txBody>
      </p:sp>
    </p:spTree>
    <p:extLst>
      <p:ext uri="{BB962C8B-B14F-4D97-AF65-F5344CB8AC3E}">
        <p14:creationId xmlns:p14="http://schemas.microsoft.com/office/powerpoint/2010/main" val="4053571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Confidentiality: </a:t>
            </a:r>
            <a:r>
              <a:rPr lang="en-GB" dirty="0"/>
              <a:t>practicalities</a:t>
            </a:r>
          </a:p>
        </p:txBody>
      </p:sp>
      <p:sp>
        <p:nvSpPr>
          <p:cNvPr id="3" name="Content Placeholder 2"/>
          <p:cNvSpPr>
            <a:spLocks noGrp="1"/>
          </p:cNvSpPr>
          <p:nvPr>
            <p:ph idx="1"/>
          </p:nvPr>
        </p:nvSpPr>
        <p:spPr/>
        <p:txBody>
          <a:bodyPr/>
          <a:lstStyle/>
          <a:p>
            <a:r>
              <a:rPr lang="en-GB" dirty="0"/>
              <a:t>Providing anonymity wherever possible</a:t>
            </a:r>
          </a:p>
          <a:p>
            <a:endParaRPr lang="en-GB" dirty="0"/>
          </a:p>
          <a:p>
            <a:r>
              <a:rPr lang="en-GB" dirty="0"/>
              <a:t>Safe storage of the data</a:t>
            </a:r>
          </a:p>
          <a:p>
            <a:endParaRPr lang="en-GB" dirty="0"/>
          </a:p>
          <a:p>
            <a:r>
              <a:rPr lang="en-GB" dirty="0"/>
              <a:t>Restricting access to the research team</a:t>
            </a:r>
          </a:p>
          <a:p>
            <a:endParaRPr lang="en-GB" dirty="0"/>
          </a:p>
        </p:txBody>
      </p:sp>
    </p:spTree>
    <p:extLst>
      <p:ext uri="{BB962C8B-B14F-4D97-AF65-F5344CB8AC3E}">
        <p14:creationId xmlns:p14="http://schemas.microsoft.com/office/powerpoint/2010/main" val="1591392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837504"/>
            <a:ext cx="12167574" cy="2913172"/>
          </a:xfrm>
          <a:prstGeom prst="rect">
            <a:avLst/>
          </a:prstGeom>
        </p:spPr>
      </p:pic>
    </p:spTree>
    <p:extLst>
      <p:ext uri="{BB962C8B-B14F-4D97-AF65-F5344CB8AC3E}">
        <p14:creationId xmlns:p14="http://schemas.microsoft.com/office/powerpoint/2010/main" val="4293283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916003"/>
            <a:ext cx="12215051" cy="2561404"/>
          </a:xfrm>
          <a:prstGeom prst="rect">
            <a:avLst/>
          </a:prstGeom>
        </p:spPr>
      </p:pic>
    </p:spTree>
    <p:extLst>
      <p:ext uri="{BB962C8B-B14F-4D97-AF65-F5344CB8AC3E}">
        <p14:creationId xmlns:p14="http://schemas.microsoft.com/office/powerpoint/2010/main" val="3301368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736" y="1415940"/>
            <a:ext cx="12181264" cy="3671066"/>
          </a:xfrm>
          <a:prstGeom prst="rect">
            <a:avLst/>
          </a:prstGeom>
        </p:spPr>
      </p:pic>
    </p:spTree>
    <p:extLst>
      <p:ext uri="{BB962C8B-B14F-4D97-AF65-F5344CB8AC3E}">
        <p14:creationId xmlns:p14="http://schemas.microsoft.com/office/powerpoint/2010/main" val="1318547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Confidentiality: Scenarios</a:t>
            </a:r>
            <a:endParaRPr lang="en-GB" dirty="0"/>
          </a:p>
        </p:txBody>
      </p:sp>
      <p:sp>
        <p:nvSpPr>
          <p:cNvPr id="3" name="Content Placeholder 2"/>
          <p:cNvSpPr>
            <a:spLocks noGrp="1"/>
          </p:cNvSpPr>
          <p:nvPr>
            <p:ph idx="1"/>
          </p:nvPr>
        </p:nvSpPr>
        <p:spPr/>
        <p:txBody>
          <a:bodyPr/>
          <a:lstStyle/>
          <a:p>
            <a:endParaRPr lang="en-GB" dirty="0"/>
          </a:p>
          <a:p>
            <a:r>
              <a:rPr lang="en-GB" dirty="0"/>
              <a:t>Are there any circumstances whereby the nature of the information revealed during the research may impact upon the duty of confidentiality?</a:t>
            </a:r>
          </a:p>
          <a:p>
            <a:endParaRPr lang="en-GB" dirty="0"/>
          </a:p>
          <a:p>
            <a:r>
              <a:rPr lang="en-GB" dirty="0"/>
              <a:t>What challenges does interviewing people in public roles pose for the principle of anonymity?</a:t>
            </a:r>
          </a:p>
          <a:p>
            <a:endParaRPr lang="en-GB" dirty="0"/>
          </a:p>
        </p:txBody>
      </p:sp>
    </p:spTree>
    <p:extLst>
      <p:ext uri="{BB962C8B-B14F-4D97-AF65-F5344CB8AC3E}">
        <p14:creationId xmlns:p14="http://schemas.microsoft.com/office/powerpoint/2010/main" val="1039577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Emerging issues</a:t>
            </a:r>
            <a:endParaRPr lang="en-GB" dirty="0"/>
          </a:p>
        </p:txBody>
      </p:sp>
      <p:sp>
        <p:nvSpPr>
          <p:cNvPr id="3" name="Content Placeholder 2"/>
          <p:cNvSpPr>
            <a:spLocks noGrp="1"/>
          </p:cNvSpPr>
          <p:nvPr>
            <p:ph idx="1"/>
          </p:nvPr>
        </p:nvSpPr>
        <p:spPr/>
        <p:txBody>
          <a:bodyPr/>
          <a:lstStyle/>
          <a:p>
            <a:r>
              <a:rPr lang="en-GB" dirty="0" smtClean="0"/>
              <a:t>General Data Protection Regulations</a:t>
            </a:r>
          </a:p>
          <a:p>
            <a:endParaRPr lang="en-GB" dirty="0" smtClean="0"/>
          </a:p>
          <a:p>
            <a:r>
              <a:rPr lang="en-GB" dirty="0" smtClean="0"/>
              <a:t>Open data</a:t>
            </a:r>
          </a:p>
          <a:p>
            <a:endParaRPr lang="en-GB" dirty="0" smtClean="0"/>
          </a:p>
          <a:p>
            <a:r>
              <a:rPr lang="en-GB" dirty="0" smtClean="0"/>
              <a:t>Online research </a:t>
            </a:r>
            <a:endParaRPr lang="en-GB" dirty="0"/>
          </a:p>
        </p:txBody>
      </p:sp>
    </p:spTree>
    <p:extLst>
      <p:ext uri="{BB962C8B-B14F-4D97-AF65-F5344CB8AC3E}">
        <p14:creationId xmlns:p14="http://schemas.microsoft.com/office/powerpoint/2010/main" val="3094445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Internet-mediated research</a:t>
            </a:r>
            <a:endParaRPr lang="en-GB" dirty="0"/>
          </a:p>
        </p:txBody>
      </p:sp>
      <p:sp>
        <p:nvSpPr>
          <p:cNvPr id="3" name="Content Placeholder 2"/>
          <p:cNvSpPr>
            <a:spLocks noGrp="1"/>
          </p:cNvSpPr>
          <p:nvPr>
            <p:ph idx="1"/>
          </p:nvPr>
        </p:nvSpPr>
        <p:spPr/>
        <p:txBody>
          <a:bodyPr>
            <a:normAutofit lnSpcReduction="10000"/>
          </a:bodyPr>
          <a:lstStyle/>
          <a:p>
            <a:r>
              <a:rPr lang="en-GB" dirty="0" smtClean="0"/>
              <a:t>UK Research Integrity Office Good Practice in Research: Internet mediated research</a:t>
            </a:r>
          </a:p>
          <a:p>
            <a:endParaRPr lang="en-GB" dirty="0" smtClean="0"/>
          </a:p>
          <a:p>
            <a:r>
              <a:rPr lang="en-GB" dirty="0" smtClean="0"/>
              <a:t>Association of internet </a:t>
            </a:r>
            <a:r>
              <a:rPr lang="en-GB" dirty="0"/>
              <a:t>researchers: Ethical Decision-Making and Internet Research</a:t>
            </a:r>
            <a:endParaRPr lang="en-GB" dirty="0" smtClean="0"/>
          </a:p>
          <a:p>
            <a:endParaRPr lang="en-GB" dirty="0" smtClean="0"/>
          </a:p>
          <a:p>
            <a:r>
              <a:rPr lang="en-GB" dirty="0" smtClean="0"/>
              <a:t>Dr Leanne </a:t>
            </a:r>
            <a:r>
              <a:rPr lang="en-GB" dirty="0" smtClean="0"/>
              <a:t>Townsend: Social Media and Research Ethics</a:t>
            </a:r>
          </a:p>
          <a:p>
            <a:endParaRPr lang="en-GB" dirty="0"/>
          </a:p>
          <a:p>
            <a:r>
              <a:rPr lang="en-GB" dirty="0" smtClean="0"/>
              <a:t>British Psychological Society: Ethics </a:t>
            </a:r>
            <a:r>
              <a:rPr lang="en-GB" dirty="0"/>
              <a:t>Guidelines </a:t>
            </a:r>
            <a:r>
              <a:rPr lang="en-GB" dirty="0" smtClean="0"/>
              <a:t>for Internet-mediated </a:t>
            </a:r>
            <a:r>
              <a:rPr lang="en-GB" dirty="0"/>
              <a:t>Research</a:t>
            </a:r>
          </a:p>
          <a:p>
            <a:endParaRPr lang="en-GB" dirty="0"/>
          </a:p>
        </p:txBody>
      </p:sp>
    </p:spTree>
    <p:extLst>
      <p:ext uri="{BB962C8B-B14F-4D97-AF65-F5344CB8AC3E}">
        <p14:creationId xmlns:p14="http://schemas.microsoft.com/office/powerpoint/2010/main" val="248373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Structure</a:t>
            </a:r>
          </a:p>
        </p:txBody>
      </p:sp>
      <p:sp>
        <p:nvSpPr>
          <p:cNvPr id="3" name="Content Placeholder 2"/>
          <p:cNvSpPr>
            <a:spLocks noGrp="1"/>
          </p:cNvSpPr>
          <p:nvPr>
            <p:ph idx="1"/>
          </p:nvPr>
        </p:nvSpPr>
        <p:spPr>
          <a:xfrm>
            <a:off x="2231136" y="2638044"/>
            <a:ext cx="7729728" cy="3563059"/>
          </a:xfrm>
        </p:spPr>
        <p:txBody>
          <a:bodyPr>
            <a:normAutofit lnSpcReduction="10000"/>
          </a:bodyPr>
          <a:lstStyle/>
          <a:p>
            <a:r>
              <a:rPr lang="en-GB" dirty="0" smtClean="0"/>
              <a:t>Introduction to research ethics</a:t>
            </a:r>
          </a:p>
          <a:p>
            <a:endParaRPr lang="en-GB" dirty="0"/>
          </a:p>
          <a:p>
            <a:r>
              <a:rPr lang="en-GB" dirty="0" smtClean="0"/>
              <a:t>Principles of research ethics</a:t>
            </a:r>
          </a:p>
          <a:p>
            <a:endParaRPr lang="en-GB" dirty="0"/>
          </a:p>
          <a:p>
            <a:r>
              <a:rPr lang="en-GB" dirty="0" smtClean="0"/>
              <a:t>University policies and procedures</a:t>
            </a:r>
          </a:p>
          <a:p>
            <a:endParaRPr lang="en-GB" dirty="0"/>
          </a:p>
          <a:p>
            <a:r>
              <a:rPr lang="en-GB" dirty="0" smtClean="0"/>
              <a:t>Online system for research ethics applications </a:t>
            </a:r>
          </a:p>
          <a:p>
            <a:endParaRPr lang="en-GB" dirty="0"/>
          </a:p>
          <a:p>
            <a:r>
              <a:rPr lang="en-GB" dirty="0" smtClean="0"/>
              <a:t>Conclusion and key points</a:t>
            </a:r>
            <a:endParaRPr lang="en-GB" dirty="0"/>
          </a:p>
        </p:txBody>
      </p:sp>
    </p:spTree>
    <p:extLst>
      <p:ext uri="{BB962C8B-B14F-4D97-AF65-F5344CB8AC3E}">
        <p14:creationId xmlns:p14="http://schemas.microsoft.com/office/powerpoint/2010/main" val="3235312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816754" cy="1188720"/>
          </a:xfrm>
        </p:spPr>
        <p:txBody>
          <a:bodyPr/>
          <a:lstStyle/>
          <a:p>
            <a:r>
              <a:rPr lang="en-GB" dirty="0" smtClean="0"/>
              <a:t>University policies and procedures</a:t>
            </a:r>
            <a:endParaRPr lang="en-GB" dirty="0"/>
          </a:p>
        </p:txBody>
      </p:sp>
      <p:sp>
        <p:nvSpPr>
          <p:cNvPr id="3" name="Content Placeholder 2"/>
          <p:cNvSpPr>
            <a:spLocks noGrp="1"/>
          </p:cNvSpPr>
          <p:nvPr>
            <p:ph idx="1"/>
          </p:nvPr>
        </p:nvSpPr>
        <p:spPr>
          <a:xfrm>
            <a:off x="2231136" y="2638044"/>
            <a:ext cx="7816754" cy="3101983"/>
          </a:xfrm>
        </p:spPr>
        <p:txBody>
          <a:bodyPr/>
          <a:lstStyle/>
          <a:p>
            <a:r>
              <a:rPr lang="en-GB" dirty="0" smtClean="0"/>
              <a:t>University policy on research ethics</a:t>
            </a:r>
          </a:p>
          <a:p>
            <a:endParaRPr lang="en-GB" dirty="0"/>
          </a:p>
          <a:p>
            <a:r>
              <a:rPr lang="en-GB" dirty="0" smtClean="0"/>
              <a:t>University review process</a:t>
            </a:r>
          </a:p>
          <a:p>
            <a:endParaRPr lang="en-GB" dirty="0"/>
          </a:p>
          <a:p>
            <a:r>
              <a:rPr lang="en-GB" dirty="0" smtClean="0"/>
              <a:t>Specific review procedures</a:t>
            </a:r>
            <a:endParaRPr lang="en-GB" dirty="0"/>
          </a:p>
        </p:txBody>
      </p:sp>
    </p:spTree>
    <p:extLst>
      <p:ext uri="{BB962C8B-B14F-4D97-AF65-F5344CB8AC3E}">
        <p14:creationId xmlns:p14="http://schemas.microsoft.com/office/powerpoint/2010/main" val="1861531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When is </a:t>
            </a:r>
            <a:r>
              <a:rPr lang="en-GB" dirty="0" smtClean="0"/>
              <a:t>research ethics </a:t>
            </a:r>
            <a:r>
              <a:rPr lang="en-GB" dirty="0"/>
              <a:t>review </a:t>
            </a:r>
            <a:r>
              <a:rPr lang="en-GB" dirty="0" smtClean="0"/>
              <a:t>required?</a:t>
            </a:r>
            <a:endParaRPr lang="en-GB" dirty="0"/>
          </a:p>
        </p:txBody>
      </p:sp>
      <p:sp>
        <p:nvSpPr>
          <p:cNvPr id="3" name="Content Placeholder 2"/>
          <p:cNvSpPr>
            <a:spLocks noGrp="1"/>
          </p:cNvSpPr>
          <p:nvPr>
            <p:ph idx="1"/>
          </p:nvPr>
        </p:nvSpPr>
        <p:spPr/>
        <p:txBody>
          <a:bodyPr/>
          <a:lstStyle/>
          <a:p>
            <a:r>
              <a:rPr lang="en-GB" dirty="0"/>
              <a:t>All research involving human participants, their tissues or data must have ethical approval from a research ethics committee.</a:t>
            </a:r>
          </a:p>
          <a:p>
            <a:endParaRPr lang="en-GB" dirty="0"/>
          </a:p>
          <a:p>
            <a:r>
              <a:rPr lang="en-GB" dirty="0"/>
              <a:t>Research must not start prior to ethical approval being obtained.</a:t>
            </a:r>
          </a:p>
          <a:p>
            <a:endParaRPr lang="en-GB" dirty="0"/>
          </a:p>
          <a:p>
            <a:r>
              <a:rPr lang="en-GB" dirty="0"/>
              <a:t>Retrospective approval cannot be given.</a:t>
            </a:r>
          </a:p>
          <a:p>
            <a:endParaRPr lang="en-GB" dirty="0"/>
          </a:p>
        </p:txBody>
      </p:sp>
    </p:spTree>
    <p:extLst>
      <p:ext uri="{BB962C8B-B14F-4D97-AF65-F5344CB8AC3E}">
        <p14:creationId xmlns:p14="http://schemas.microsoft.com/office/powerpoint/2010/main" val="2372367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When is ethical review not required?</a:t>
            </a:r>
          </a:p>
        </p:txBody>
      </p:sp>
      <p:sp>
        <p:nvSpPr>
          <p:cNvPr id="3" name="Content Placeholder 2"/>
          <p:cNvSpPr>
            <a:spLocks noGrp="1"/>
          </p:cNvSpPr>
          <p:nvPr>
            <p:ph idx="1"/>
          </p:nvPr>
        </p:nvSpPr>
        <p:spPr/>
        <p:txBody>
          <a:bodyPr/>
          <a:lstStyle/>
          <a:p>
            <a:r>
              <a:rPr lang="en-GB" dirty="0"/>
              <a:t>Research ethics approval is not required for:</a:t>
            </a:r>
          </a:p>
          <a:p>
            <a:endParaRPr lang="en-GB" dirty="0"/>
          </a:p>
          <a:p>
            <a:r>
              <a:rPr lang="en-GB" dirty="0"/>
              <a:t>Research which does not involve human participants, their data/tissues (literature analysis).</a:t>
            </a:r>
          </a:p>
          <a:p>
            <a:endParaRPr lang="en-GB" dirty="0"/>
          </a:p>
          <a:p>
            <a:r>
              <a:rPr lang="en-GB" dirty="0"/>
              <a:t>Secondary analysis of non-identifiable information.</a:t>
            </a:r>
          </a:p>
          <a:p>
            <a:endParaRPr lang="en-GB" dirty="0"/>
          </a:p>
          <a:p>
            <a:r>
              <a:rPr lang="en-GB" dirty="0"/>
              <a:t>Secondary analysis of information freely available in the public domain.</a:t>
            </a:r>
          </a:p>
          <a:p>
            <a:endParaRPr lang="en-GB" dirty="0"/>
          </a:p>
        </p:txBody>
      </p:sp>
    </p:spTree>
    <p:extLst>
      <p:ext uri="{BB962C8B-B14F-4D97-AF65-F5344CB8AC3E}">
        <p14:creationId xmlns:p14="http://schemas.microsoft.com/office/powerpoint/2010/main" val="1590993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University research ethics review process</a:t>
            </a:r>
            <a:endParaRPr lang="en-GB" dirty="0"/>
          </a:p>
        </p:txBody>
      </p:sp>
      <p:sp>
        <p:nvSpPr>
          <p:cNvPr id="3" name="Content Placeholder 2"/>
          <p:cNvSpPr>
            <a:spLocks noGrp="1"/>
          </p:cNvSpPr>
          <p:nvPr>
            <p:ph idx="1"/>
          </p:nvPr>
        </p:nvSpPr>
        <p:spPr/>
        <p:txBody>
          <a:bodyPr>
            <a:normAutofit lnSpcReduction="10000"/>
          </a:bodyPr>
          <a:lstStyle/>
          <a:p>
            <a:endParaRPr lang="en-GB" dirty="0"/>
          </a:p>
          <a:p>
            <a:r>
              <a:rPr lang="en-GB" dirty="0" smtClean="0"/>
              <a:t>Faculty review</a:t>
            </a:r>
            <a:r>
              <a:rPr lang="en-GB" dirty="0"/>
              <a:t>.</a:t>
            </a:r>
          </a:p>
          <a:p>
            <a:endParaRPr lang="en-GB" dirty="0"/>
          </a:p>
          <a:p>
            <a:r>
              <a:rPr lang="en-GB" dirty="0" smtClean="0"/>
              <a:t>Central review</a:t>
            </a:r>
            <a:r>
              <a:rPr lang="en-GB" dirty="0"/>
              <a:t>.</a:t>
            </a:r>
          </a:p>
          <a:p>
            <a:endParaRPr lang="en-GB" dirty="0"/>
          </a:p>
          <a:p>
            <a:r>
              <a:rPr lang="en-GB" dirty="0"/>
              <a:t>Recognising an external ethics committee.</a:t>
            </a:r>
          </a:p>
          <a:p>
            <a:endParaRPr lang="en-GB" dirty="0"/>
          </a:p>
          <a:p>
            <a:r>
              <a:rPr lang="en-GB" dirty="0"/>
              <a:t>Amendment.</a:t>
            </a:r>
          </a:p>
        </p:txBody>
      </p:sp>
    </p:spTree>
    <p:extLst>
      <p:ext uri="{BB962C8B-B14F-4D97-AF65-F5344CB8AC3E}">
        <p14:creationId xmlns:p14="http://schemas.microsoft.com/office/powerpoint/2010/main" val="1515857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71574" y="19050"/>
            <a:ext cx="9876361" cy="6838950"/>
          </a:xfrm>
          <a:prstGeom prst="rect">
            <a:avLst/>
          </a:prstGeom>
        </p:spPr>
      </p:pic>
    </p:spTree>
    <p:extLst>
      <p:ext uri="{BB962C8B-B14F-4D97-AF65-F5344CB8AC3E}">
        <p14:creationId xmlns:p14="http://schemas.microsoft.com/office/powerpoint/2010/main" val="3014759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Relevant specific procedures</a:t>
            </a:r>
            <a:endParaRPr lang="en-GB" dirty="0"/>
          </a:p>
        </p:txBody>
      </p:sp>
      <p:sp>
        <p:nvSpPr>
          <p:cNvPr id="3" name="Content Placeholder 2"/>
          <p:cNvSpPr>
            <a:spLocks noGrp="1"/>
          </p:cNvSpPr>
          <p:nvPr>
            <p:ph idx="1"/>
          </p:nvPr>
        </p:nvSpPr>
        <p:spPr/>
        <p:txBody>
          <a:bodyPr/>
          <a:lstStyle/>
          <a:p>
            <a:endParaRPr lang="en-GB" dirty="0" smtClean="0"/>
          </a:p>
          <a:p>
            <a:r>
              <a:rPr lang="en-GB" dirty="0" smtClean="0"/>
              <a:t>Undergraduate and taught postgraduate research policy</a:t>
            </a:r>
          </a:p>
          <a:p>
            <a:endParaRPr lang="en-GB" dirty="0" smtClean="0"/>
          </a:p>
          <a:p>
            <a:r>
              <a:rPr lang="en-GB" dirty="0" smtClean="0"/>
              <a:t>Series of studies</a:t>
            </a:r>
            <a:endParaRPr lang="en-GB" dirty="0"/>
          </a:p>
        </p:txBody>
      </p:sp>
    </p:spTree>
    <p:extLst>
      <p:ext uri="{BB962C8B-B14F-4D97-AF65-F5344CB8AC3E}">
        <p14:creationId xmlns:p14="http://schemas.microsoft.com/office/powerpoint/2010/main" val="3433262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Before applying for ethical review</a:t>
            </a:r>
          </a:p>
        </p:txBody>
      </p:sp>
      <p:sp>
        <p:nvSpPr>
          <p:cNvPr id="3" name="Content Placeholder 2"/>
          <p:cNvSpPr>
            <a:spLocks noGrp="1"/>
          </p:cNvSpPr>
          <p:nvPr>
            <p:ph idx="1"/>
          </p:nvPr>
        </p:nvSpPr>
        <p:spPr/>
        <p:txBody>
          <a:bodyPr/>
          <a:lstStyle/>
          <a:p>
            <a:r>
              <a:rPr lang="en-GB" dirty="0"/>
              <a:t>Further information on the application process can be found at: http://www.liv.ac.uk/research-integrity/.</a:t>
            </a:r>
          </a:p>
          <a:p>
            <a:endParaRPr lang="en-GB" dirty="0"/>
          </a:p>
          <a:p>
            <a:r>
              <a:rPr lang="en-GB" dirty="0"/>
              <a:t>Use any relevant guidelines.</a:t>
            </a:r>
          </a:p>
          <a:p>
            <a:endParaRPr lang="en-GB" dirty="0"/>
          </a:p>
          <a:p>
            <a:r>
              <a:rPr lang="en-GB" dirty="0"/>
              <a:t>Allow sufficient time for the review. </a:t>
            </a:r>
          </a:p>
          <a:p>
            <a:endParaRPr lang="en-GB" dirty="0"/>
          </a:p>
          <a:p>
            <a:r>
              <a:rPr lang="en-GB" dirty="0"/>
              <a:t>Use the form as a discussion forum.</a:t>
            </a:r>
          </a:p>
          <a:p>
            <a:endParaRPr lang="en-GB" dirty="0"/>
          </a:p>
        </p:txBody>
      </p:sp>
    </p:spTree>
    <p:extLst>
      <p:ext uri="{BB962C8B-B14F-4D97-AF65-F5344CB8AC3E}">
        <p14:creationId xmlns:p14="http://schemas.microsoft.com/office/powerpoint/2010/main" val="741025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does a good research ethics application look like?</a:t>
            </a:r>
          </a:p>
        </p:txBody>
      </p:sp>
      <p:sp>
        <p:nvSpPr>
          <p:cNvPr id="3" name="Content Placeholder 2"/>
          <p:cNvSpPr>
            <a:spLocks noGrp="1"/>
          </p:cNvSpPr>
          <p:nvPr>
            <p:ph idx="1"/>
          </p:nvPr>
        </p:nvSpPr>
        <p:spPr/>
        <p:txBody>
          <a:bodyPr/>
          <a:lstStyle/>
          <a:p>
            <a:r>
              <a:rPr lang="en-GB" dirty="0"/>
              <a:t>Evidence of engagement with the ethical considerations. </a:t>
            </a:r>
          </a:p>
          <a:p>
            <a:endParaRPr lang="en-GB" dirty="0"/>
          </a:p>
          <a:p>
            <a:r>
              <a:rPr lang="en-GB" dirty="0"/>
              <a:t>Use the form as a discussion forum.</a:t>
            </a:r>
          </a:p>
          <a:p>
            <a:endParaRPr lang="en-GB" dirty="0"/>
          </a:p>
          <a:p>
            <a:r>
              <a:rPr lang="en-GB" dirty="0"/>
              <a:t>Use any relevant guidelines.</a:t>
            </a:r>
          </a:p>
          <a:p>
            <a:endParaRPr lang="en-GB" dirty="0"/>
          </a:p>
          <a:p>
            <a:r>
              <a:rPr lang="en-GB" dirty="0"/>
              <a:t>Submit supporting material.</a:t>
            </a:r>
          </a:p>
          <a:p>
            <a:endParaRPr lang="en-GB" dirty="0"/>
          </a:p>
        </p:txBody>
      </p:sp>
    </p:spTree>
    <p:extLst>
      <p:ext uri="{BB962C8B-B14F-4D97-AF65-F5344CB8AC3E}">
        <p14:creationId xmlns:p14="http://schemas.microsoft.com/office/powerpoint/2010/main" val="4215509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Avoiding common mistakes…</a:t>
            </a:r>
          </a:p>
        </p:txBody>
      </p:sp>
      <p:sp>
        <p:nvSpPr>
          <p:cNvPr id="3" name="Content Placeholder 2"/>
          <p:cNvSpPr>
            <a:spLocks noGrp="1"/>
          </p:cNvSpPr>
          <p:nvPr>
            <p:ph idx="1"/>
          </p:nvPr>
        </p:nvSpPr>
        <p:spPr/>
        <p:txBody>
          <a:bodyPr/>
          <a:lstStyle/>
          <a:p>
            <a:r>
              <a:rPr lang="en-GB" dirty="0"/>
              <a:t>Applications with little detail provided. </a:t>
            </a:r>
          </a:p>
          <a:p>
            <a:endParaRPr lang="en-GB" dirty="0"/>
          </a:p>
          <a:p>
            <a:r>
              <a:rPr lang="en-GB" dirty="0"/>
              <a:t>Unclear description of the research.</a:t>
            </a:r>
          </a:p>
          <a:p>
            <a:endParaRPr lang="en-GB" dirty="0"/>
          </a:p>
          <a:p>
            <a:r>
              <a:rPr lang="en-GB" dirty="0"/>
              <a:t>“n/a” rather than explanatory sentences.</a:t>
            </a:r>
          </a:p>
          <a:p>
            <a:endParaRPr lang="en-GB" dirty="0"/>
          </a:p>
          <a:p>
            <a:r>
              <a:rPr lang="en-GB" dirty="0"/>
              <a:t>“There are no risks”.</a:t>
            </a:r>
          </a:p>
          <a:p>
            <a:endParaRPr lang="en-GB" dirty="0"/>
          </a:p>
        </p:txBody>
      </p:sp>
    </p:spTree>
    <p:extLst>
      <p:ext uri="{BB962C8B-B14F-4D97-AF65-F5344CB8AC3E}">
        <p14:creationId xmlns:p14="http://schemas.microsoft.com/office/powerpoint/2010/main" val="3977861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ethics online system</a:t>
            </a:r>
            <a:endParaRPr lang="en-GB" dirty="0"/>
          </a:p>
        </p:txBody>
      </p:sp>
      <p:sp>
        <p:nvSpPr>
          <p:cNvPr id="3" name="Content Placeholder 2"/>
          <p:cNvSpPr>
            <a:spLocks noGrp="1"/>
          </p:cNvSpPr>
          <p:nvPr>
            <p:ph idx="1"/>
          </p:nvPr>
        </p:nvSpPr>
        <p:spPr/>
        <p:txBody>
          <a:bodyPr/>
          <a:lstStyle/>
          <a:p>
            <a:endParaRPr lang="en-GB" dirty="0" smtClean="0"/>
          </a:p>
          <a:p>
            <a:r>
              <a:rPr lang="en-GB" dirty="0" smtClean="0"/>
              <a:t>Designed to encourage discussion of relevant issues</a:t>
            </a:r>
          </a:p>
          <a:p>
            <a:endParaRPr lang="en-GB" dirty="0"/>
          </a:p>
          <a:p>
            <a:r>
              <a:rPr lang="en-GB" dirty="0" smtClean="0"/>
              <a:t>User guides</a:t>
            </a:r>
          </a:p>
          <a:p>
            <a:endParaRPr lang="en-GB" dirty="0"/>
          </a:p>
        </p:txBody>
      </p:sp>
    </p:spTree>
    <p:extLst>
      <p:ext uri="{BB962C8B-B14F-4D97-AF65-F5344CB8AC3E}">
        <p14:creationId xmlns:p14="http://schemas.microsoft.com/office/powerpoint/2010/main" val="283794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ethics”</a:t>
            </a:r>
            <a:endParaRPr lang="en-GB" dirty="0"/>
          </a:p>
        </p:txBody>
      </p:sp>
      <p:pic>
        <p:nvPicPr>
          <p:cNvPr id="4" name="Picture 3"/>
          <p:cNvPicPr>
            <a:picLocks noChangeAspect="1"/>
          </p:cNvPicPr>
          <p:nvPr/>
        </p:nvPicPr>
        <p:blipFill>
          <a:blip r:embed="rId2"/>
          <a:stretch>
            <a:fillRect/>
          </a:stretch>
        </p:blipFill>
        <p:spPr>
          <a:xfrm>
            <a:off x="3262357" y="2363619"/>
            <a:ext cx="5461229" cy="4289409"/>
          </a:xfrm>
          <a:prstGeom prst="rect">
            <a:avLst/>
          </a:prstGeom>
        </p:spPr>
      </p:pic>
    </p:spTree>
    <p:extLst>
      <p:ext uri="{BB962C8B-B14F-4D97-AF65-F5344CB8AC3E}">
        <p14:creationId xmlns:p14="http://schemas.microsoft.com/office/powerpoint/2010/main" val="532135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Resources</a:t>
            </a:r>
          </a:p>
        </p:txBody>
      </p:sp>
      <p:sp>
        <p:nvSpPr>
          <p:cNvPr id="3" name="Content Placeholder 2"/>
          <p:cNvSpPr>
            <a:spLocks noGrp="1"/>
          </p:cNvSpPr>
          <p:nvPr>
            <p:ph idx="1"/>
          </p:nvPr>
        </p:nvSpPr>
        <p:spPr/>
        <p:txBody>
          <a:bodyPr/>
          <a:lstStyle/>
          <a:p>
            <a:r>
              <a:rPr lang="en-GB" dirty="0"/>
              <a:t>ESRC Framework for Research Ethics</a:t>
            </a:r>
          </a:p>
          <a:p>
            <a:endParaRPr lang="en-GB" dirty="0"/>
          </a:p>
          <a:p>
            <a:r>
              <a:rPr lang="en-GB" dirty="0"/>
              <a:t>http://www.esrc.ac.uk/funding/guidance-for-applicants/research-ethics/  </a:t>
            </a:r>
          </a:p>
          <a:p>
            <a:endParaRPr lang="en-GB" dirty="0"/>
          </a:p>
          <a:p>
            <a:r>
              <a:rPr lang="en-GB" dirty="0"/>
              <a:t>University of Liverpool research ethics webpages</a:t>
            </a:r>
          </a:p>
          <a:p>
            <a:endParaRPr lang="en-GB" dirty="0"/>
          </a:p>
          <a:p>
            <a:r>
              <a:rPr lang="en-GB" dirty="0"/>
              <a:t>https://www.liv.ac.uk/intranet/research-support-office/research-ethics/ </a:t>
            </a:r>
          </a:p>
          <a:p>
            <a:endParaRPr lang="en-GB" dirty="0"/>
          </a:p>
          <a:p>
            <a:endParaRPr lang="en-GB" dirty="0"/>
          </a:p>
        </p:txBody>
      </p:sp>
    </p:spTree>
    <p:extLst>
      <p:ext uri="{BB962C8B-B14F-4D97-AF65-F5344CB8AC3E}">
        <p14:creationId xmlns:p14="http://schemas.microsoft.com/office/powerpoint/2010/main" val="565730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Research ethics contact details</a:t>
            </a:r>
          </a:p>
        </p:txBody>
      </p:sp>
      <p:sp>
        <p:nvSpPr>
          <p:cNvPr id="3" name="Content Placeholder 2"/>
          <p:cNvSpPr>
            <a:spLocks noGrp="1"/>
          </p:cNvSpPr>
          <p:nvPr>
            <p:ph idx="1"/>
          </p:nvPr>
        </p:nvSpPr>
        <p:spPr/>
        <p:txBody>
          <a:bodyPr>
            <a:normAutofit/>
          </a:bodyPr>
          <a:lstStyle/>
          <a:p>
            <a:r>
              <a:rPr lang="en-GB" dirty="0" smtClean="0"/>
              <a:t>Central research ethics and integrity team</a:t>
            </a:r>
            <a:endParaRPr lang="en-GB" dirty="0"/>
          </a:p>
          <a:p>
            <a:endParaRPr lang="en-GB" dirty="0" smtClean="0"/>
          </a:p>
          <a:p>
            <a:endParaRPr lang="en-GB" dirty="0" smtClean="0"/>
          </a:p>
          <a:p>
            <a:r>
              <a:rPr lang="en-GB" dirty="0" smtClean="0"/>
              <a:t>Email</a:t>
            </a:r>
            <a:r>
              <a:rPr lang="en-GB" dirty="0"/>
              <a:t>: ethics@liverpool.ac.uk</a:t>
            </a:r>
          </a:p>
          <a:p>
            <a:endParaRPr lang="en-GB" dirty="0" smtClean="0"/>
          </a:p>
          <a:p>
            <a:endParaRPr lang="en-GB" dirty="0"/>
          </a:p>
          <a:p>
            <a:r>
              <a:rPr lang="en-GB" dirty="0"/>
              <a:t>Website: https://www.liv.ac.uk/researchethics </a:t>
            </a:r>
          </a:p>
          <a:p>
            <a:endParaRPr lang="en-GB" dirty="0"/>
          </a:p>
        </p:txBody>
      </p:sp>
    </p:spTree>
    <p:extLst>
      <p:ext uri="{BB962C8B-B14F-4D97-AF65-F5344CB8AC3E}">
        <p14:creationId xmlns:p14="http://schemas.microsoft.com/office/powerpoint/2010/main" val="1136074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Ethics: key principles</a:t>
            </a:r>
            <a:endParaRPr lang="en-GB" dirty="0"/>
          </a:p>
        </p:txBody>
      </p:sp>
      <p:sp>
        <p:nvSpPr>
          <p:cNvPr id="3" name="Content Placeholder 2"/>
          <p:cNvSpPr>
            <a:spLocks noGrp="1"/>
          </p:cNvSpPr>
          <p:nvPr>
            <p:ph idx="1"/>
          </p:nvPr>
        </p:nvSpPr>
        <p:spPr>
          <a:xfrm>
            <a:off x="2231136" y="2638044"/>
            <a:ext cx="7729728" cy="3804797"/>
          </a:xfrm>
        </p:spPr>
        <p:txBody>
          <a:bodyPr>
            <a:normAutofit fontScale="92500" lnSpcReduction="20000"/>
          </a:bodyPr>
          <a:lstStyle/>
          <a:p>
            <a:r>
              <a:rPr lang="en-GB" b="1" dirty="0" smtClean="0"/>
              <a:t>Autonomy</a:t>
            </a:r>
            <a:r>
              <a:rPr lang="en-GB" dirty="0" smtClean="0"/>
              <a:t>:  The </a:t>
            </a:r>
            <a:r>
              <a:rPr lang="en-GB" dirty="0"/>
              <a:t>participant must normally be as aware as possible of what the research is for and be free to take part in it without coercion or penalty for not taking part, and also free to withdraw at any time without giving a reason and without a threat of any adverse effect.</a:t>
            </a:r>
          </a:p>
          <a:p>
            <a:r>
              <a:rPr lang="en-GB" b="1" dirty="0" smtClean="0"/>
              <a:t>Beneficence</a:t>
            </a:r>
            <a:r>
              <a:rPr lang="en-GB" dirty="0" smtClean="0"/>
              <a:t>:  </a:t>
            </a:r>
            <a:r>
              <a:rPr lang="en-GB" dirty="0"/>
              <a:t>The research must be worthwhile in itself and have beneficial effects that outweigh any risks; it follows that the methodology must be sound so that best results will be yielded.</a:t>
            </a:r>
          </a:p>
          <a:p>
            <a:r>
              <a:rPr lang="en-GB" b="1" dirty="0" smtClean="0"/>
              <a:t>Non maleficence</a:t>
            </a:r>
            <a:r>
              <a:rPr lang="en-GB" dirty="0" smtClean="0"/>
              <a:t>:  </a:t>
            </a:r>
            <a:r>
              <a:rPr lang="en-GB" dirty="0"/>
              <a:t>Any possible harm must be avoided or at least mitigated by robust precautions.</a:t>
            </a:r>
          </a:p>
          <a:p>
            <a:r>
              <a:rPr lang="en-GB" b="1" dirty="0" smtClean="0"/>
              <a:t>Confidentiality</a:t>
            </a:r>
            <a:r>
              <a:rPr lang="en-GB" dirty="0" smtClean="0"/>
              <a:t>: Personal </a:t>
            </a:r>
            <a:r>
              <a:rPr lang="en-GB" dirty="0"/>
              <a:t>data must remain unknown to all but the research team (unless the participant agrees otherwise or in cases where there is an overriding public interest, or where participants wish their voices to be heard and identified).</a:t>
            </a:r>
          </a:p>
          <a:p>
            <a:r>
              <a:rPr lang="en-GB" dirty="0" smtClean="0"/>
              <a:t>Integrity</a:t>
            </a:r>
            <a:r>
              <a:rPr lang="en-GB" dirty="0"/>
              <a:t>: The researcher must be open about any actual or potential conflicts of interest,</a:t>
            </a:r>
          </a:p>
        </p:txBody>
      </p:sp>
    </p:spTree>
    <p:extLst>
      <p:ext uri="{BB962C8B-B14F-4D97-AF65-F5344CB8AC3E}">
        <p14:creationId xmlns:p14="http://schemas.microsoft.com/office/powerpoint/2010/main" val="3316087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Informed consent</a:t>
            </a:r>
            <a:endParaRPr lang="en-GB" dirty="0"/>
          </a:p>
        </p:txBody>
      </p:sp>
      <p:sp>
        <p:nvSpPr>
          <p:cNvPr id="3" name="Content Placeholder 2"/>
          <p:cNvSpPr>
            <a:spLocks noGrp="1"/>
          </p:cNvSpPr>
          <p:nvPr>
            <p:ph idx="1"/>
          </p:nvPr>
        </p:nvSpPr>
        <p:spPr/>
        <p:txBody>
          <a:bodyPr/>
          <a:lstStyle/>
          <a:p>
            <a:r>
              <a:rPr lang="en-GB" dirty="0"/>
              <a:t>Research staff and participants must be informed fully about the purpose, methods and intended possible uses of the research, what their participation in the research entails and what risks, if any, are involved.</a:t>
            </a:r>
          </a:p>
          <a:p>
            <a:endParaRPr lang="en-GB" dirty="0"/>
          </a:p>
          <a:p>
            <a:r>
              <a:rPr lang="en-GB" dirty="0"/>
              <a:t>Step 1: The giving of information</a:t>
            </a:r>
          </a:p>
          <a:p>
            <a:r>
              <a:rPr lang="en-GB" dirty="0"/>
              <a:t>Step 2: The discussion, clarification and review of the information</a:t>
            </a:r>
          </a:p>
          <a:p>
            <a:r>
              <a:rPr lang="en-GB" dirty="0"/>
              <a:t>Step 3: Obtaining the person's written and/or verbal consent</a:t>
            </a:r>
          </a:p>
        </p:txBody>
      </p:sp>
    </p:spTree>
    <p:extLst>
      <p:ext uri="{BB962C8B-B14F-4D97-AF65-F5344CB8AC3E}">
        <p14:creationId xmlns:p14="http://schemas.microsoft.com/office/powerpoint/2010/main" val="2835983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Informed Consent: practicalities</a:t>
            </a:r>
            <a:endParaRPr lang="en-GB" dirty="0"/>
          </a:p>
        </p:txBody>
      </p:sp>
      <p:sp>
        <p:nvSpPr>
          <p:cNvPr id="3" name="Content Placeholder 2"/>
          <p:cNvSpPr>
            <a:spLocks noGrp="1"/>
          </p:cNvSpPr>
          <p:nvPr>
            <p:ph idx="1"/>
          </p:nvPr>
        </p:nvSpPr>
        <p:spPr/>
        <p:txBody>
          <a:bodyPr/>
          <a:lstStyle/>
          <a:p>
            <a:r>
              <a:rPr lang="en-GB" dirty="0"/>
              <a:t>Consent forms and information </a:t>
            </a:r>
            <a:r>
              <a:rPr lang="en-GB" dirty="0" smtClean="0"/>
              <a:t>sheets</a:t>
            </a:r>
          </a:p>
          <a:p>
            <a:endParaRPr lang="en-GB" dirty="0"/>
          </a:p>
          <a:p>
            <a:r>
              <a:rPr lang="en-GB" dirty="0" smtClean="0"/>
              <a:t>Clarity and full description of key aspects of their participation study</a:t>
            </a:r>
            <a:endParaRPr lang="en-GB" dirty="0"/>
          </a:p>
          <a:p>
            <a:endParaRPr lang="en-GB" dirty="0"/>
          </a:p>
          <a:p>
            <a:r>
              <a:rPr lang="en-GB" dirty="0"/>
              <a:t>Period of </a:t>
            </a:r>
            <a:r>
              <a:rPr lang="en-GB" dirty="0" smtClean="0"/>
              <a:t>reflection</a:t>
            </a:r>
            <a:endParaRPr lang="en-GB" dirty="0"/>
          </a:p>
        </p:txBody>
      </p:sp>
    </p:spTree>
    <p:extLst>
      <p:ext uri="{BB962C8B-B14F-4D97-AF65-F5344CB8AC3E}">
        <p14:creationId xmlns:p14="http://schemas.microsoft.com/office/powerpoint/2010/main" val="2220843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173545"/>
            <a:ext cx="12160413" cy="4575613"/>
          </a:xfrm>
          <a:prstGeom prst="rect">
            <a:avLst/>
          </a:prstGeom>
        </p:spPr>
      </p:pic>
    </p:spTree>
    <p:extLst>
      <p:ext uri="{BB962C8B-B14F-4D97-AF65-F5344CB8AC3E}">
        <p14:creationId xmlns:p14="http://schemas.microsoft.com/office/powerpoint/2010/main" val="1051194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580822"/>
            <a:ext cx="12168178" cy="3359040"/>
          </a:xfrm>
          <a:prstGeom prst="rect">
            <a:avLst/>
          </a:prstGeom>
        </p:spPr>
      </p:pic>
    </p:spTree>
    <p:extLst>
      <p:ext uri="{BB962C8B-B14F-4D97-AF65-F5344CB8AC3E}">
        <p14:creationId xmlns:p14="http://schemas.microsoft.com/office/powerpoint/2010/main" val="1144425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154292"/>
            <a:ext cx="12192000" cy="2117378"/>
          </a:xfrm>
          <a:prstGeom prst="rect">
            <a:avLst/>
          </a:prstGeom>
        </p:spPr>
      </p:pic>
    </p:spTree>
    <p:extLst>
      <p:ext uri="{BB962C8B-B14F-4D97-AF65-F5344CB8AC3E}">
        <p14:creationId xmlns:p14="http://schemas.microsoft.com/office/powerpoint/2010/main" val="4025846463"/>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docProps/app.xml><?xml version="1.0" encoding="utf-8"?>
<Properties xmlns="http://schemas.openxmlformats.org/officeDocument/2006/extended-properties" xmlns:vt="http://schemas.openxmlformats.org/officeDocument/2006/docPropsVTypes">
  <Template>TM10001115[[fn=Parcel]]</Template>
  <TotalTime>207</TotalTime>
  <Words>830</Words>
  <Application>Microsoft Office PowerPoint</Application>
  <PresentationFormat>Widescreen</PresentationFormat>
  <Paragraphs>147</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Gill Sans MT</vt:lpstr>
      <vt:lpstr>Parcel</vt:lpstr>
      <vt:lpstr>Research ethics</vt:lpstr>
      <vt:lpstr>Structure</vt:lpstr>
      <vt:lpstr>“Research ethics”</vt:lpstr>
      <vt:lpstr>Research Ethics: key principles</vt:lpstr>
      <vt:lpstr>Informed consent</vt:lpstr>
      <vt:lpstr>Informed Consent: practicalities</vt:lpstr>
      <vt:lpstr>PowerPoint Presentation</vt:lpstr>
      <vt:lpstr>PowerPoint Presentation</vt:lpstr>
      <vt:lpstr>PowerPoint Presentation</vt:lpstr>
      <vt:lpstr>PowerPoint Presentation</vt:lpstr>
      <vt:lpstr>Informed consent: Scenarios</vt:lpstr>
      <vt:lpstr>Confidentiality</vt:lpstr>
      <vt:lpstr>Confidentiality: practicalities</vt:lpstr>
      <vt:lpstr>PowerPoint Presentation</vt:lpstr>
      <vt:lpstr>PowerPoint Presentation</vt:lpstr>
      <vt:lpstr>PowerPoint Presentation</vt:lpstr>
      <vt:lpstr>Confidentiality: Scenarios</vt:lpstr>
      <vt:lpstr>Emerging issues</vt:lpstr>
      <vt:lpstr>Internet-mediated research</vt:lpstr>
      <vt:lpstr>University policies and procedures</vt:lpstr>
      <vt:lpstr>When is research ethics review required?</vt:lpstr>
      <vt:lpstr>When is ethical review not required?</vt:lpstr>
      <vt:lpstr>University research ethics review process</vt:lpstr>
      <vt:lpstr>PowerPoint Presentation</vt:lpstr>
      <vt:lpstr>Relevant specific procedures</vt:lpstr>
      <vt:lpstr>Before applying for ethical review</vt:lpstr>
      <vt:lpstr>What does a good research ethics application look like?</vt:lpstr>
      <vt:lpstr>Avoiding common mistakes…</vt:lpstr>
      <vt:lpstr>Research ethics online system</vt:lpstr>
      <vt:lpstr>Resources</vt:lpstr>
      <vt:lpstr>Research ethics contact details</vt:lpstr>
    </vt:vector>
  </TitlesOfParts>
  <Company>The University of Liverpool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ethics</dc:title>
  <dc:creator>Billington, Matthew [mjbill2]</dc:creator>
  <cp:lastModifiedBy>Billington, Matthew [mjbill2]</cp:lastModifiedBy>
  <cp:revision>17</cp:revision>
  <dcterms:created xsi:type="dcterms:W3CDTF">2017-09-16T19:18:43Z</dcterms:created>
  <dcterms:modified xsi:type="dcterms:W3CDTF">2017-09-18T09:41:44Z</dcterms:modified>
</cp:coreProperties>
</file>