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8" r:id="rId3"/>
    <p:sldId id="281" r:id="rId4"/>
    <p:sldId id="283" r:id="rId5"/>
    <p:sldId id="284" r:id="rId6"/>
    <p:sldId id="335" r:id="rId7"/>
    <p:sldId id="285" r:id="rId8"/>
    <p:sldId id="286" r:id="rId9"/>
    <p:sldId id="299" r:id="rId10"/>
    <p:sldId id="300" r:id="rId11"/>
    <p:sldId id="289" r:id="rId12"/>
    <p:sldId id="279" r:id="rId13"/>
    <p:sldId id="290" r:id="rId14"/>
    <p:sldId id="316" r:id="rId15"/>
    <p:sldId id="292" r:id="rId16"/>
    <p:sldId id="293" r:id="rId17"/>
    <p:sldId id="294" r:id="rId18"/>
    <p:sldId id="304" r:id="rId19"/>
    <p:sldId id="302" r:id="rId20"/>
    <p:sldId id="303" r:id="rId21"/>
    <p:sldId id="305" r:id="rId22"/>
    <p:sldId id="306" r:id="rId23"/>
    <p:sldId id="307" r:id="rId24"/>
    <p:sldId id="308" r:id="rId25"/>
    <p:sldId id="309" r:id="rId26"/>
  </p:sldIdLst>
  <p:sldSz cx="9144000" cy="6858000" type="screen4x3"/>
  <p:notesSz cx="6858000" cy="92964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000000"/>
    <a:srgbClr val="EE00EE"/>
    <a:srgbClr val="CC6600"/>
    <a:srgbClr val="FF9900"/>
    <a:srgbClr val="3333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481" autoAdjust="0"/>
  </p:normalViewPr>
  <p:slideViewPr>
    <p:cSldViewPr>
      <p:cViewPr>
        <p:scale>
          <a:sx n="103" d="100"/>
          <a:sy n="103" d="100"/>
        </p:scale>
        <p:origin x="-20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2A3A17D-AEC6-4914-9A95-F77E33CE3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AF39B21-C448-4EC9-9502-62D7C8CB33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479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FB05A-AFF8-48A4-9C2B-5A9FFD0B9A5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A7D24-0344-443F-9759-E784E96DD32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600" b="1" smtClean="0">
                <a:solidFill>
                  <a:srgbClr val="000000"/>
                </a:solidFill>
                <a:latin typeface="Courier New" pitchFamily="49" charset="0"/>
              </a:rPr>
              <a:t>srcdir=“src”</a:t>
            </a:r>
            <a:r>
              <a:rPr lang="en-GB" sz="600" b="1" smtClean="0">
                <a:solidFill>
                  <a:srgbClr val="FF0000"/>
                </a:solidFill>
                <a:latin typeface="Courier New" pitchFamily="49" charset="0"/>
              </a:rPr>
              <a:t>???</a:t>
            </a:r>
            <a:endParaRPr lang="en-GB" sz="900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-deprecation</a:t>
            </a:r>
            <a:r>
              <a:rPr lang="en-GB" sz="900" smtClean="0"/>
              <a:t> (output source locations where deprecated APIs are used)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deprecation=“on”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-bootclasspath &lt;path&gt;</a:t>
            </a:r>
            <a:r>
              <a:rPr lang="en-GB" sz="900" smtClean="0"/>
              <a:t> (override location of bootstrap class files)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&lt;bootclasspath.../&gt;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-extdirs &lt;dirs&gt;</a:t>
            </a:r>
            <a:r>
              <a:rPr lang="en-GB" sz="900" smtClean="0"/>
              <a:t> (override location of installed extensions)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z="900" smtClean="0"/>
              <a:t>&lt;extdirs …/&gt;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-encoding &lt;encoding&gt;</a:t>
            </a:r>
            <a:r>
              <a:rPr lang="en-GB" sz="900" smtClean="0"/>
              <a:t> (specify character encoding used by source files)</a:t>
            </a:r>
          </a:p>
          <a:p>
            <a:pPr eaLnBrk="1" hangingPunct="1"/>
            <a:r>
              <a:rPr lang="en-GB" sz="900" b="1" smtClean="0">
                <a:solidFill>
                  <a:srgbClr val="000000"/>
                </a:solidFill>
                <a:latin typeface="Courier New" pitchFamily="49" charset="0"/>
              </a:rPr>
              <a:t>encoding=“…”</a:t>
            </a:r>
          </a:p>
          <a:p>
            <a:pPr eaLnBrk="1" hangingPunct="1"/>
            <a:r>
              <a:rPr lang="en-GB" sz="900" smtClean="0"/>
              <a:t>-target 1.1&lt;release&gt; (generate class files for specific VM version)</a:t>
            </a:r>
          </a:p>
          <a:p>
            <a:pPr eaLnBrk="1" hangingPunct="1"/>
            <a:r>
              <a:rPr lang="en-GB" sz="900" smtClean="0"/>
              <a:t>target=“1.1”</a:t>
            </a:r>
          </a:p>
          <a:p>
            <a:pPr eaLnBrk="1" hangingPunct="1"/>
            <a:r>
              <a:rPr lang="en-GB" sz="900" smtClean="0"/>
              <a:t>-source 1.4&lt;release&gt; (enable JDK 1.4 assertions</a:t>
            </a:r>
          </a:p>
          <a:p>
            <a:pPr eaLnBrk="1" hangingPunct="1"/>
            <a:r>
              <a:rPr lang="en-GB" sz="900" smtClean="0"/>
              <a:t>source=“1.4”</a:t>
            </a:r>
          </a:p>
          <a:p>
            <a:pPr eaLnBrk="1" hangingPunct="1"/>
            <a:endParaRPr lang="en-GB" sz="9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D34B4F-111D-484C-AC51-67BDEABBC97E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 </a:t>
            </a: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endParaRPr lang="en-GB" b="1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GB" b="1" dirty="0" err="1" smtClean="0">
                <a:solidFill>
                  <a:srgbClr val="000000"/>
                </a:solidFill>
              </a:rPr>
              <a:t>includeAntRuntime</a:t>
            </a:r>
            <a:r>
              <a:rPr lang="en-GB" b="1" dirty="0" smtClean="0">
                <a:solidFill>
                  <a:srgbClr val="000000"/>
                </a:solidFill>
              </a:rPr>
              <a:t>="yes"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85380-C1B6-4E50-86BB-43A0AA2B8F1B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B003C-6EA8-4DF3-97C9-78DDA62062F1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3AFA9-8FB4-436C-A9D1-C488BD40B0DF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6D934-A5FE-4325-959D-9B81D9C7DA6D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480BB-B411-43D0-A87E-19FC4F659D49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BC3F3-234A-4CFD-9CF5-66D0C04AB9A3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B2240-3EE3-4C41-9EA2-20C8E1C3B888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p.52 N1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E5A3B-A1E0-435A-B1A5-99E0AD940D3F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162E5B-1E78-4192-818B-88CDF52BEA8A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C:\Antbook\ch02\secondbuild&gt; ant -f copy.xml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compile </a:t>
            </a:r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C:\Antbook\ch02\secondbuild&gt; ant -f copy.xml copy</a:t>
            </a:r>
          </a:p>
          <a:p>
            <a:endParaRPr lang="en-GB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GB" sz="1200" dirty="0" smtClean="0"/>
              <a:t>(with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 archive </a:t>
            </a:r>
            <a:r>
              <a:rPr lang="en-GB" sz="1200" dirty="0" smtClean="0"/>
              <a:t>a default target)</a:t>
            </a:r>
            <a:endParaRPr lang="en-US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FD2CA-6DF2-4D72-9FDB-8E7FFB7DCE1C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C0E94-C676-4BA3-A0C8-6418847C6D39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3.4.1 Fileset examples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91A4A3-1E05-4A05-99ED-E6124B6ACBD0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800" smtClean="0"/>
              <a:t>3.4.1 Fileset examples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3DF30-EF1E-4AC5-A52C-C93A13FC913C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p.55 (*)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E62F1A-D4C2-4053-97FF-6697DD537B93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92E57-BF3F-41B0-8176-0EB9AA0A9C03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56A82-FD2D-409B-AF1D-DC2DB8927248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3.1.1?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BB0D5B-A078-4275-90DE-1397CE401A20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err="1" smtClean="0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1200" dirty="0" smtClean="0"/>
              <a:t> attribute tells </a:t>
            </a:r>
            <a:r>
              <a:rPr lang="en-GB" sz="1200" b="1" dirty="0" err="1" smtClean="0">
                <a:solidFill>
                  <a:srgbClr val="EE00EE"/>
                </a:solidFill>
                <a:latin typeface="Courier New" pitchFamily="49" charset="0"/>
              </a:rPr>
              <a:t>fileset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200" dirty="0" smtClean="0"/>
              <a:t>with which  </a:t>
            </a:r>
            <a:r>
              <a:rPr lang="en-GB" sz="1200" b="1" dirty="0" smtClean="0">
                <a:solidFill>
                  <a:srgbClr val="000000"/>
                </a:solidFill>
                <a:latin typeface="Courier New" pitchFamily="49" charset="0"/>
              </a:rPr>
              <a:t>id </a:t>
            </a:r>
            <a:r>
              <a:rPr lang="en-GB" sz="1200" dirty="0" smtClean="0"/>
              <a:t>to use. See the </a:t>
            </a:r>
            <a:r>
              <a:rPr lang="en-GB" sz="1200" b="1" dirty="0" err="1" smtClean="0">
                <a:solidFill>
                  <a:srgbClr val="EE00EE"/>
                </a:solidFill>
                <a:latin typeface="Courier New" pitchFamily="49" charset="0"/>
              </a:rPr>
              <a:t>fileset</a:t>
            </a:r>
            <a:r>
              <a:rPr lang="en-GB" sz="1200" dirty="0" smtClean="0"/>
              <a:t> on previous slide. 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5BAEF-43CA-4A40-AEDE-D042A500FA47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F56EF-AB6F-40EF-9E5E-E1D94481FC89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482F6-CE91-4496-B2DF-961C3561139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smtClean="0"/>
              <a:t> (with some rare exceptions)</a:t>
            </a:r>
            <a:endParaRPr lang="en-US" sz="14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511D1-BF2C-47A1-882A-A714FFC387AC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CB326-5576-40BF-BAFC-059C9430FB0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900" dirty="0" smtClean="0"/>
              <a:t>The -g option tells the compiler to include debugging information [in the compiled class]</a:t>
            </a:r>
            <a:br>
              <a:rPr lang="en-US" sz="900" dirty="0" smtClean="0"/>
            </a:br>
            <a:r>
              <a:rPr lang="en-US" sz="900" dirty="0" smtClean="0"/>
              <a:t>for future use by the debugger </a:t>
            </a:r>
            <a:r>
              <a:rPr lang="en-GB" sz="900" dirty="0" err="1" smtClean="0"/>
              <a:t>jdb</a:t>
            </a:r>
            <a:r>
              <a:rPr lang="en-US" sz="900" dirty="0" smtClean="0"/>
              <a:t> as explained in http://www.student.cs.uwaterloo.ca/~isg/res/java/jdb/</a:t>
            </a:r>
            <a:endParaRPr lang="en-GB" sz="900" dirty="0" smtClean="0">
              <a:solidFill>
                <a:srgbClr val="000000"/>
              </a:solidFill>
            </a:endParaRPr>
          </a:p>
          <a:p>
            <a:pPr eaLnBrk="1" hangingPunct="1"/>
            <a:endParaRPr lang="en-GB" sz="9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-g:{</a:t>
            </a:r>
            <a:r>
              <a:rPr lang="en-GB" sz="900" b="1" dirty="0" err="1" smtClean="0">
                <a:solidFill>
                  <a:srgbClr val="000000"/>
                </a:solidFill>
                <a:latin typeface="Courier New" pitchFamily="49" charset="0"/>
              </a:rPr>
              <a:t>lines,vars,source</a:t>
            </a:r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900" dirty="0" smtClean="0"/>
              <a:t> (Generate only some debugging info)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debug=“yes”</a:t>
            </a:r>
          </a:p>
          <a:p>
            <a:pPr eaLnBrk="1" hangingPunct="1"/>
            <a:r>
              <a:rPr lang="en-GB" sz="900" b="1" dirty="0" err="1" smtClean="0">
                <a:solidFill>
                  <a:srgbClr val="000000"/>
                </a:solidFill>
                <a:latin typeface="Courier New" pitchFamily="49" charset="0"/>
              </a:rPr>
              <a:t>debuglevel</a:t>
            </a:r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=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“</a:t>
            </a:r>
            <a:r>
              <a:rPr lang="en-GB" sz="900" b="1" dirty="0" err="1" smtClean="0">
                <a:solidFill>
                  <a:srgbClr val="000000"/>
                </a:solidFill>
                <a:latin typeface="Courier New" pitchFamily="49" charset="0"/>
              </a:rPr>
              <a:t>lines,vars,source</a:t>
            </a:r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”</a:t>
            </a:r>
          </a:p>
          <a:p>
            <a:pPr eaLnBrk="1" hangingPunct="1"/>
            <a:r>
              <a:rPr lang="en-GB" sz="900" dirty="0" smtClean="0"/>
              <a:t>---------------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-o </a:t>
            </a:r>
            <a:r>
              <a:rPr lang="en-GB" sz="900" dirty="0" smtClean="0"/>
              <a:t>(optimise)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optimise=“yes”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-----------------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-</a:t>
            </a:r>
            <a:r>
              <a:rPr lang="en-GB" sz="900" b="1" dirty="0" err="1" smtClean="0">
                <a:solidFill>
                  <a:srgbClr val="000000"/>
                </a:solidFill>
                <a:latin typeface="Courier New" pitchFamily="49" charset="0"/>
              </a:rPr>
              <a:t>nowarn</a:t>
            </a:r>
            <a:r>
              <a:rPr lang="en-GB" sz="900" dirty="0" smtClean="0"/>
              <a:t> (generate no warnings)</a:t>
            </a:r>
          </a:p>
          <a:p>
            <a:pPr eaLnBrk="1" hangingPunct="1"/>
            <a:r>
              <a:rPr lang="en-GB" sz="900" b="1" dirty="0" err="1" smtClean="0">
                <a:solidFill>
                  <a:srgbClr val="000000"/>
                </a:solidFill>
                <a:latin typeface="Courier New" pitchFamily="49" charset="0"/>
              </a:rPr>
              <a:t>nowarn</a:t>
            </a:r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=“true”</a:t>
            </a:r>
          </a:p>
          <a:p>
            <a:pPr eaLnBrk="1" hangingPunct="1"/>
            <a:r>
              <a:rPr lang="en-GB" sz="900" b="1" dirty="0" smtClean="0">
                <a:solidFill>
                  <a:srgbClr val="000000"/>
                </a:solidFill>
                <a:latin typeface="Courier New" pitchFamily="49" charset="0"/>
              </a:rPr>
              <a:t>---------------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621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21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noFill/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67F1-C6A3-48C2-9B07-6DAC11CB3A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2D4F8-C766-4AF0-9CF3-BD65185608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9F67E-D993-4763-8B3D-C6E3EE829B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CF9A3-A59F-445F-86C4-EDA22E6D34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447C0-7216-4460-A6A6-06C91C03FB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DC9CD-0B28-47B7-B869-7A61ECBD52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2ED22-B737-4786-B518-91883219F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8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348E-4571-4712-82C1-F6C3659B82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4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2F6C-6F10-45EB-A380-D19FC37AF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3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8008-D1AE-4F6E-B8FC-CDB703BB82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D4E8-1EBE-4A39-95A1-42C6BAC175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6" name="Rectangle 109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9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00B73-F448-4D36-BBAC-91D49C0885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1028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125" name="Line 1029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6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7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8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29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0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1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2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3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4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5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6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7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8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39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0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1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2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3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4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5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6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1040" name="Group 1051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5148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49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0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1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2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3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4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5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6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7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8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9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0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1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2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3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4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5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6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7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8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9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0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1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2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3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4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5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6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sp>
          <p:nvSpPr>
            <p:cNvPr id="5177" name="Rectangle 1081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178" name="Line 1082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35" name="Group 1083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5180" name="Line 1084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1" name="Line 1085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2" name="Arc 1086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027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85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6002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en-GB"/>
              <a:t>2005</a:t>
            </a:r>
          </a:p>
        </p:txBody>
      </p:sp>
      <p:sp>
        <p:nvSpPr>
          <p:cNvPr id="5186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77244F-B7BA-4DDC-8A8B-1D45C80776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nning.com/hatch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143000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dirty="0" smtClean="0"/>
              <a:t>Software Development </a:t>
            </a:r>
            <a:r>
              <a:rPr lang="en-GB" dirty="0" smtClean="0"/>
              <a:t>Tools</a:t>
            </a:r>
            <a:endParaRPr lang="en-GB" dirty="0" smtClean="0"/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309938"/>
            <a:ext cx="7488238" cy="175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smtClean="0"/>
              <a:t>COMP220</a:t>
            </a:r>
          </a:p>
          <a:p>
            <a:pPr algn="ctr"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en-GB" sz="3600" dirty="0" err="1" smtClean="0"/>
              <a:t>Seb</a:t>
            </a:r>
            <a:r>
              <a:rPr lang="en-GB" sz="3600" dirty="0" smtClean="0"/>
              <a:t> </a:t>
            </a:r>
            <a:r>
              <a:rPr lang="en-GB" sz="3600" dirty="0" err="1" smtClean="0"/>
              <a:t>Coope</a:t>
            </a:r>
            <a:endParaRPr lang="en-GB" sz="36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GB" sz="3600" b="1" dirty="0" smtClean="0">
                <a:solidFill>
                  <a:schemeClr val="tx2"/>
                </a:solidFill>
              </a:rPr>
              <a:t>Ant: </a:t>
            </a:r>
            <a:r>
              <a:rPr lang="en-GB" sz="3600" b="1" dirty="0" err="1" smtClean="0">
                <a:solidFill>
                  <a:schemeClr val="tx2"/>
                </a:solidFill>
              </a:rPr>
              <a:t>Datatypes</a:t>
            </a:r>
            <a:r>
              <a:rPr lang="en-GB" sz="3600" b="1" dirty="0" smtClean="0">
                <a:solidFill>
                  <a:schemeClr val="tx2"/>
                </a:solidFill>
              </a:rPr>
              <a:t> and Properties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2844" y="6308725"/>
            <a:ext cx="87868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slides are mainly based on “Java Development with Ant” - E. Hatcher &amp; </a:t>
            </a:r>
            <a:r>
              <a:rPr lang="en-GB" sz="1200" dirty="0" err="1">
                <a:latin typeface="Times New Roman" pitchFamily="18" charset="0"/>
                <a:cs typeface="Times New Roman" pitchFamily="18" charset="0"/>
              </a:rPr>
              <a:t>S.Loughran</a:t>
            </a:r>
            <a:r>
              <a:rPr lang="en-GB" sz="1200" dirty="0">
                <a:latin typeface="Times New Roman" pitchFamily="18" charset="0"/>
                <a:cs typeface="Times New Roman" pitchFamily="18" charset="0"/>
              </a:rPr>
              <a:t>. Manning Publications, 2003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B1C58-C4C2-449D-9573-4560F7F51A0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1414"/>
            <a:ext cx="7772400" cy="792163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dirty="0" smtClean="0"/>
              <a:t>A comparison of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dirty="0" smtClean="0"/>
              <a:t> command-line </a:t>
            </a:r>
            <a:br>
              <a:rPr lang="en-GB" sz="2400" dirty="0" smtClean="0"/>
            </a:br>
            <a:r>
              <a:rPr lang="en-GB" sz="2400" dirty="0" smtClean="0"/>
              <a:t>compiler </a:t>
            </a:r>
            <a:r>
              <a:rPr lang="en-GB" sz="2400" b="1" dirty="0" smtClean="0"/>
              <a:t>switches</a:t>
            </a:r>
            <a:r>
              <a:rPr lang="en-GB" sz="2400" dirty="0" smtClean="0"/>
              <a:t> to Ant's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</a:t>
            </a:r>
            <a:r>
              <a:rPr lang="en-GB" sz="2400" b="1" dirty="0" smtClean="0"/>
              <a:t>attributes</a:t>
            </a:r>
          </a:p>
        </p:txBody>
      </p:sp>
      <p:graphicFrame>
        <p:nvGraphicFramePr>
          <p:cNvPr id="58482" name="Group 114"/>
          <p:cNvGraphicFramePr>
            <a:graphicFrameLocks noGrp="1"/>
          </p:cNvGraphicFramePr>
          <p:nvPr>
            <p:ph type="tbl" idx="1"/>
          </p:nvPr>
        </p:nvGraphicFramePr>
        <p:xfrm>
          <a:off x="360392" y="1000108"/>
          <a:ext cx="8497888" cy="5340985"/>
        </p:xfrm>
        <a:graphic>
          <a:graphicData uri="http://schemas.openxmlformats.org/drawingml/2006/table">
            <a:tbl>
              <a:tblPr/>
              <a:tblGrid>
                <a:gridCol w="3743325"/>
                <a:gridCol w="4754563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JDK’s 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javac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GB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switches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Ant’s 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&lt;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javac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&gt;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GB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attributes/</a:t>
                      </a:r>
                      <a:r>
                        <a:rPr kumimoji="0" lang="en-GB" sz="2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subelements</a:t>
                      </a:r>
                      <a:endParaRPr kumimoji="0" lang="en-GB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classpath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(specify where to find </a:t>
                      </a:r>
                      <a:r>
                        <a:rPr kumimoji="0" lang="en-GB" sz="2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referenced class files and libraries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&lt;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classpath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&lt;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pathelement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location=“lib/some.jar”/&gt;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&lt;/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classpath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sourcepath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(specify where to find </a:t>
                      </a:r>
                      <a:r>
                        <a:rPr kumimoji="0" lang="en-GB" sz="2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input source files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&lt;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src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path=“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src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”/&gt;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srcdir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=“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src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”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-d 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(specify </a:t>
                      </a:r>
                      <a:r>
                        <a:rPr kumimoji="0" lang="en-GB" sz="2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where to place  generated class files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destdir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=“build/classes”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17B93F-5D9E-4B48-8EC3-95CC0821A238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04837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en-GB" sz="2800" dirty="0" err="1" smtClean="0"/>
              <a:t>Datatypes</a:t>
            </a:r>
            <a:r>
              <a:rPr lang="en-GB" sz="2800" dirty="0" smtClean="0"/>
              <a:t> and Properties with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800" b="1" dirty="0" smtClean="0"/>
              <a:t> </a:t>
            </a:r>
            <a:r>
              <a:rPr lang="en-GB" sz="2800" dirty="0" smtClean="0"/>
              <a:t>(cont.)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740615"/>
            <a:ext cx="9144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spcAft>
                <a:spcPts val="1200"/>
              </a:spcAft>
              <a:defRPr/>
            </a:pPr>
            <a:r>
              <a:rPr lang="en-GB" dirty="0"/>
              <a:t>Consider Java </a:t>
            </a:r>
            <a:r>
              <a:rPr lang="en-GB" b="1" i="1" dirty="0"/>
              <a:t>compilation</a:t>
            </a:r>
            <a:r>
              <a:rPr lang="en-GB" dirty="0"/>
              <a:t>  with </a:t>
            </a:r>
            <a:r>
              <a:rPr lang="en-GB" b="1" dirty="0"/>
              <a:t>Ant</a:t>
            </a:r>
            <a:r>
              <a:rPr lang="en-GB" dirty="0"/>
              <a:t> utilizing </a:t>
            </a:r>
            <a:r>
              <a:rPr lang="en-GB" b="1" dirty="0"/>
              <a:t>Ant's</a:t>
            </a:r>
            <a:r>
              <a:rPr lang="en-GB" dirty="0"/>
              <a:t> </a:t>
            </a:r>
            <a:r>
              <a:rPr lang="en-GB" b="1" i="1" u="sng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datatypes</a:t>
            </a:r>
            <a:r>
              <a:rPr lang="en-GB" dirty="0"/>
              <a:t>   (paths and </a:t>
            </a:r>
            <a:r>
              <a:rPr lang="en-GB" dirty="0" err="1"/>
              <a:t>filesets</a:t>
            </a:r>
            <a:r>
              <a:rPr lang="en-GB" dirty="0"/>
              <a:t>), </a:t>
            </a:r>
            <a:r>
              <a:rPr lang="en-GB" b="1" i="1" u="sng" dirty="0">
                <a:solidFill>
                  <a:srgbClr val="FF0000"/>
                </a:solidFill>
              </a:rPr>
              <a:t>properties</a:t>
            </a:r>
            <a:r>
              <a:rPr lang="en-GB" i="1" u="sng" dirty="0"/>
              <a:t> </a:t>
            </a:r>
            <a:r>
              <a:rPr lang="en-GB" i="1" dirty="0"/>
              <a:t> and  </a:t>
            </a:r>
            <a:r>
              <a:rPr lang="en-GB" b="1" i="1" u="sng" dirty="0">
                <a:solidFill>
                  <a:srgbClr val="CC6600"/>
                </a:solidFill>
              </a:rPr>
              <a:t>references </a:t>
            </a:r>
            <a:r>
              <a:rPr lang="en-GB" i="1" dirty="0">
                <a:solidFill>
                  <a:srgbClr val="002060"/>
                </a:solidFill>
              </a:rPr>
              <a:t>  to </a:t>
            </a:r>
            <a:r>
              <a:rPr lang="en-GB" i="1" dirty="0" err="1">
                <a:solidFill>
                  <a:srgbClr val="002060"/>
                </a:solidFill>
              </a:rPr>
              <a:t>datatypes</a:t>
            </a:r>
            <a:r>
              <a:rPr lang="en-GB" i="1" dirty="0"/>
              <a:t>: </a:t>
            </a:r>
            <a:r>
              <a:rPr lang="en-GB" dirty="0">
                <a:latin typeface="Courier New" pitchFamily="49" charset="0"/>
              </a:rPr>
              <a:t> </a:t>
            </a:r>
            <a:endParaRPr lang="en-GB" dirty="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28596" y="1571612"/>
            <a:ext cx="8280400" cy="255454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destdir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600" b="1" i="1" dirty="0" err="1">
                <a:solidFill>
                  <a:srgbClr val="FF0000"/>
                </a:solidFill>
                <a:latin typeface="Courier New" pitchFamily="49" charset="0"/>
              </a:rPr>
              <a:t>build.classes.dir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}"</a:t>
            </a:r>
          </a:p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      debug="${</a:t>
            </a:r>
            <a:r>
              <a:rPr lang="en-GB" sz="1600" b="1" i="1" dirty="0" err="1">
                <a:solidFill>
                  <a:srgbClr val="FF0000"/>
                </a:solidFill>
                <a:latin typeface="Courier New" pitchFamily="49" charset="0"/>
              </a:rPr>
              <a:t>build.debug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}"          </a:t>
            </a:r>
          </a:p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1600" b="1" i="1" dirty="0">
                <a:solidFill>
                  <a:srgbClr val="FF0000"/>
                </a:solidFill>
                <a:latin typeface="Courier New" pitchFamily="49" charset="0"/>
              </a:rPr>
              <a:t>src.dir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}"</a:t>
            </a:r>
          </a:p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includeAntRuntime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="no"&gt;</a:t>
            </a:r>
          </a:p>
          <a:p>
            <a:pPr algn="l">
              <a:spcBef>
                <a:spcPct val="50000"/>
              </a:spcBef>
            </a:pPr>
            <a:r>
              <a:rPr lang="en-GB" sz="1600" dirty="0">
                <a:latin typeface="Courier New" pitchFamily="49" charset="0"/>
              </a:rPr>
              <a:t>   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include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name="**/*.java"/&gt;</a:t>
            </a:r>
          </a:p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  &lt;</a:t>
            </a:r>
            <a:r>
              <a:rPr lang="en-GB" sz="16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1600" b="1" i="1" dirty="0" err="1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algn="l">
              <a:spcBef>
                <a:spcPct val="50000"/>
              </a:spcBef>
            </a:pP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600" b="1" dirty="0" err="1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16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15938" y="4157214"/>
            <a:ext cx="84312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Aft>
                <a:spcPts val="0"/>
              </a:spcAft>
              <a:buFontTx/>
              <a:buChar char="•"/>
              <a:defRPr/>
            </a:pPr>
            <a:r>
              <a:rPr lang="en-GB" sz="1800" dirty="0"/>
              <a:t>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build.classes.dir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build.debug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, src.dir </a:t>
            </a:r>
            <a:r>
              <a:rPr lang="en-GB" sz="1800" dirty="0">
                <a:solidFill>
                  <a:srgbClr val="7030A0"/>
                </a:solidFill>
                <a:latin typeface="+mn-lt"/>
              </a:rPr>
              <a:t>are</a:t>
            </a:r>
            <a:r>
              <a:rPr lang="en-GB" sz="1800" b="1" i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GB" sz="1800" b="1" i="1" dirty="0">
                <a:solidFill>
                  <a:srgbClr val="FF0000"/>
                </a:solidFill>
                <a:latin typeface="+mn-lt"/>
              </a:rPr>
              <a:t>property</a:t>
            </a:r>
            <a:r>
              <a:rPr lang="en-GB" sz="1800" b="1" i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GB" sz="1800" b="1" i="1" u="sng" dirty="0">
                <a:latin typeface="+mn-lt"/>
              </a:rPr>
              <a:t>names.</a:t>
            </a:r>
            <a:endParaRPr lang="en-GB" sz="1800" u="sng" dirty="0">
              <a:latin typeface="+mn-lt"/>
            </a:endParaRPr>
          </a:p>
          <a:p>
            <a:pPr algn="l">
              <a:spcAft>
                <a:spcPts val="0"/>
              </a:spcAft>
              <a:buFontTx/>
              <a:buChar char="•"/>
              <a:defRPr/>
            </a:pPr>
            <a:r>
              <a:rPr lang="en-GB" sz="1800" dirty="0"/>
              <a:t> We </a:t>
            </a:r>
            <a:r>
              <a:rPr lang="en-GB" sz="1800" b="1" i="1" u="sng" dirty="0"/>
              <a:t>refer</a:t>
            </a:r>
            <a:r>
              <a:rPr lang="en-GB" sz="1800" dirty="0"/>
              <a:t>  </a:t>
            </a:r>
            <a:r>
              <a:rPr lang="en-GB" sz="1800" dirty="0" smtClean="0"/>
              <a:t>to an </a:t>
            </a:r>
            <a:r>
              <a:rPr lang="en-GB" sz="1800" b="1" dirty="0" smtClean="0"/>
              <a:t>Ant</a:t>
            </a:r>
            <a:r>
              <a:rPr lang="en-GB" sz="1800" dirty="0" smtClean="0"/>
              <a:t> </a:t>
            </a:r>
            <a:r>
              <a:rPr lang="en-GB" sz="1800" b="1" i="1" dirty="0" smtClean="0">
                <a:solidFill>
                  <a:srgbClr val="FF0000"/>
                </a:solidFill>
              </a:rPr>
              <a:t>property</a:t>
            </a:r>
            <a:r>
              <a:rPr lang="en-GB" sz="1800" dirty="0" smtClean="0"/>
              <a:t>,  </a:t>
            </a:r>
            <a:r>
              <a:rPr lang="en-GB" sz="1800" dirty="0"/>
              <a:t>e.g. as in </a:t>
            </a:r>
          </a:p>
          <a:p>
            <a:pPr>
              <a:spcAft>
                <a:spcPts val="0"/>
              </a:spcAft>
              <a:defRPr/>
            </a:pP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=“${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src.dir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}”, </a:t>
            </a:r>
          </a:p>
          <a:p>
            <a:pPr algn="l">
              <a:spcAft>
                <a:spcPts val="0"/>
              </a:spcAft>
              <a:defRPr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1800" dirty="0">
                <a:solidFill>
                  <a:srgbClr val="7030A0"/>
                </a:solidFill>
                <a:latin typeface="+mn-lt"/>
              </a:rPr>
              <a:t>by using 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...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}.</a:t>
            </a:r>
          </a:p>
          <a:p>
            <a:pPr algn="l">
              <a:spcAft>
                <a:spcPts val="0"/>
              </a:spcAft>
              <a:buFontTx/>
              <a:buChar char="•"/>
              <a:defRPr/>
            </a:pPr>
            <a:r>
              <a:rPr lang="en-GB" sz="1800" dirty="0"/>
              <a:t> </a:t>
            </a:r>
            <a:r>
              <a:rPr lang="en-GB" sz="1800" dirty="0" smtClean="0"/>
              <a:t>This will work if we have already somehow assigned </a:t>
            </a:r>
            <a:r>
              <a:rPr lang="en-GB" sz="1800" b="1" i="1" dirty="0" smtClean="0"/>
              <a:t>separately </a:t>
            </a:r>
            <a:r>
              <a:rPr lang="en-GB" sz="1800" dirty="0" smtClean="0"/>
              <a:t> </a:t>
            </a:r>
            <a:r>
              <a:rPr lang="en-GB" sz="1800" dirty="0"/>
              <a:t>a </a:t>
            </a:r>
            <a:r>
              <a:rPr lang="en-GB" sz="1800" b="1" i="1" u="sng" dirty="0">
                <a:solidFill>
                  <a:srgbClr val="FF0000"/>
                </a:solidFill>
              </a:rPr>
              <a:t>value</a:t>
            </a:r>
            <a:r>
              <a:rPr lang="en-GB" sz="1800" dirty="0"/>
              <a:t>  of</a:t>
            </a:r>
            <a:r>
              <a:rPr lang="en-GB" sz="1800" dirty="0">
                <a:latin typeface="Courier New" pitchFamily="49" charset="0"/>
              </a:rPr>
              <a:t> </a:t>
            </a:r>
            <a:r>
              <a:rPr lang="en-GB" sz="1800" dirty="0"/>
              <a:t>the property </a:t>
            </a:r>
            <a:r>
              <a:rPr lang="en-GB" sz="1800" dirty="0">
                <a:solidFill>
                  <a:srgbClr val="7030A0"/>
                </a:solidFill>
              </a:rPr>
              <a:t>such as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i="1" dirty="0" err="1">
                <a:solidFill>
                  <a:srgbClr val="FF0000"/>
                </a:solidFill>
                <a:latin typeface="Courier New" pitchFamily="49" charset="0"/>
              </a:rPr>
              <a:t>src.dir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sz="1800" dirty="0" smtClean="0">
                <a:solidFill>
                  <a:srgbClr val="7030A0"/>
                </a:solidFill>
                <a:latin typeface="+mn-lt"/>
              </a:rPr>
              <a:t>to </a:t>
            </a:r>
            <a:r>
              <a:rPr lang="en-GB" sz="1800" dirty="0">
                <a:solidFill>
                  <a:srgbClr val="7030A0"/>
                </a:solidFill>
                <a:latin typeface="+mn-lt"/>
              </a:rPr>
              <a:t>be the </a:t>
            </a:r>
            <a:r>
              <a:rPr lang="en-GB" sz="1800" b="1" i="1" dirty="0"/>
              <a:t>real  </a:t>
            </a:r>
            <a:r>
              <a:rPr lang="en-GB" sz="1800" dirty="0">
                <a:solidFill>
                  <a:srgbClr val="7030A0"/>
                </a:solidFill>
                <a:latin typeface="+mn-lt"/>
              </a:rPr>
              <a:t>directory name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800" dirty="0" smtClean="0"/>
              <a:t>. </a:t>
            </a:r>
            <a:endParaRPr lang="en-GB" sz="1800" dirty="0"/>
          </a:p>
          <a:p>
            <a:pPr algn="l">
              <a:spcAft>
                <a:spcPts val="0"/>
              </a:spcAft>
              <a:buFontTx/>
              <a:buChar char="•"/>
              <a:defRPr/>
            </a:pPr>
            <a:r>
              <a:rPr lang="en-GB" sz="1800" dirty="0"/>
              <a:t> Compare this with the </a:t>
            </a:r>
            <a:r>
              <a:rPr lang="en-GB" sz="1800" b="1" i="1" dirty="0"/>
              <a:t>direct</a:t>
            </a:r>
            <a:r>
              <a:rPr lang="en-GB" sz="1800" dirty="0"/>
              <a:t>  reference</a:t>
            </a:r>
            <a:r>
              <a:rPr lang="en-GB" sz="1800" b="1" i="1" dirty="0"/>
              <a:t> </a:t>
            </a:r>
            <a:r>
              <a:rPr lang="en-GB" sz="1800" dirty="0"/>
              <a:t>to the</a:t>
            </a:r>
            <a:r>
              <a:rPr lang="en-GB" sz="1800" b="1" i="1" dirty="0"/>
              <a:t> </a:t>
            </a:r>
            <a:r>
              <a:rPr lang="en-GB" sz="1800" b="1" i="1" u="sng" dirty="0">
                <a:solidFill>
                  <a:srgbClr val="FF0000"/>
                </a:solidFill>
              </a:rPr>
              <a:t>value</a:t>
            </a:r>
            <a:r>
              <a:rPr lang="en-GB" sz="1800" b="1" i="1" dirty="0"/>
              <a:t>  </a:t>
            </a:r>
            <a:r>
              <a:rPr lang="en-GB" sz="1800" dirty="0"/>
              <a:t>like in </a:t>
            </a:r>
          </a:p>
          <a:p>
            <a:pPr>
              <a:spcAft>
                <a:spcPts val="0"/>
              </a:spcAft>
              <a:defRPr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=“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” </a:t>
            </a:r>
          </a:p>
          <a:p>
            <a:pPr algn="l">
              <a:spcAft>
                <a:spcPts val="0"/>
              </a:spcAft>
              <a:defRPr/>
            </a:pPr>
            <a:r>
              <a:rPr lang="en-GB" sz="1800" dirty="0"/>
              <a:t>  where</a:t>
            </a:r>
            <a:r>
              <a:rPr lang="en-GB" sz="1800" dirty="0">
                <a:latin typeface="Courier New" pitchFamily="49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1800" dirty="0"/>
              <a:t>is the </a:t>
            </a:r>
            <a:r>
              <a:rPr lang="en-GB" sz="1800" b="1" i="1" dirty="0"/>
              <a:t>real </a:t>
            </a:r>
            <a:r>
              <a:rPr lang="en-GB" sz="1800" i="1" dirty="0"/>
              <a:t>directory name</a:t>
            </a:r>
            <a:r>
              <a:rPr lang="en-GB" sz="1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4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4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4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05EB79-524A-4794-8D24-2F321D73A670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1414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smtClean="0"/>
              <a:t>Datatypes and Properties with </a:t>
            </a:r>
            <a:r>
              <a:rPr lang="en-GB" sz="28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&lt;javac&gt;</a:t>
            </a:r>
            <a:r>
              <a:rPr lang="en-GB" sz="2800" smtClean="0"/>
              <a:t> (cont.)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00034" y="1785926"/>
            <a:ext cx="7993063" cy="1778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id="</a:t>
            </a:r>
            <a:r>
              <a:rPr lang="en-GB" sz="2000" b="1" i="1" dirty="0" err="1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"&gt;</a:t>
            </a:r>
          </a:p>
          <a:p>
            <a:pPr algn="l"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lucene.jar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  <a:p>
            <a:pPr algn="l"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jtidy.jar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}"/&gt;</a:t>
            </a:r>
          </a:p>
          <a:p>
            <a:pPr algn="l"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79467" y="785794"/>
            <a:ext cx="8135937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800" dirty="0"/>
              <a:t>It was assumed </a:t>
            </a:r>
            <a:r>
              <a:rPr lang="en-GB" sz="2800" dirty="0" smtClean="0"/>
              <a:t>in the above example that </a:t>
            </a:r>
            <a:r>
              <a:rPr lang="en-GB" sz="2800" b="1" i="1" dirty="0"/>
              <a:t>build file</a:t>
            </a:r>
            <a:r>
              <a:rPr lang="en-GB" sz="2800" dirty="0"/>
              <a:t>  also contains somewhere </a:t>
            </a:r>
            <a:r>
              <a:rPr lang="en-GB" sz="2800" b="1" i="1" dirty="0"/>
              <a:t>path element  </a:t>
            </a:r>
            <a:r>
              <a:rPr lang="en-GB" sz="2800" dirty="0"/>
              <a:t>like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0825" y="3643314"/>
            <a:ext cx="87137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800" b="1" dirty="0" err="1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800" b="1" i="1" dirty="0" err="1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800" dirty="0"/>
              <a:t> in the previous slide </a:t>
            </a:r>
            <a:r>
              <a:rPr lang="en-GB" sz="2800" b="1" i="1" dirty="0"/>
              <a:t>refers</a:t>
            </a:r>
            <a:r>
              <a:rPr lang="en-GB" sz="2800" dirty="0"/>
              <a:t> to this path element because of 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id="</a:t>
            </a:r>
            <a:r>
              <a:rPr lang="en-GB" sz="2800" b="1" i="1" dirty="0" err="1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800" dirty="0"/>
              <a:t>. </a:t>
            </a:r>
          </a:p>
          <a:p>
            <a:pPr algn="l">
              <a:spcBef>
                <a:spcPct val="50000"/>
              </a:spcBef>
            </a:pPr>
            <a:r>
              <a:rPr lang="en-GB" sz="2800" dirty="0"/>
              <a:t>It </a:t>
            </a:r>
            <a:r>
              <a:rPr lang="en-GB" sz="2800" b="1" i="1" dirty="0"/>
              <a:t>shows where to find</a:t>
            </a:r>
            <a:r>
              <a:rPr lang="en-GB" sz="2800" dirty="0"/>
              <a:t>  two </a:t>
            </a:r>
            <a:r>
              <a:rPr lang="en-GB" sz="2800" b="1" dirty="0"/>
              <a:t>JAR</a:t>
            </a:r>
            <a:r>
              <a:rPr lang="en-GB" sz="2800" dirty="0"/>
              <a:t> files needed for the compilation. </a:t>
            </a:r>
          </a:p>
          <a:p>
            <a:pPr algn="l">
              <a:spcBef>
                <a:spcPct val="50000"/>
              </a:spcBef>
            </a:pPr>
            <a:r>
              <a:rPr lang="en-GB" sz="2800" dirty="0" smtClean="0"/>
              <a:t>See more </a:t>
            </a:r>
            <a:r>
              <a:rPr lang="en-GB" sz="2800" dirty="0"/>
              <a:t>on “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${...}</a:t>
            </a:r>
            <a:r>
              <a:rPr lang="en-GB" sz="2800" dirty="0"/>
              <a:t>” notation on the next slide.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69BB34-F92E-4BD9-A3DB-08186FF2CDCF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1414"/>
            <a:ext cx="7772400" cy="471486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b="1" dirty="0" smtClean="0"/>
              <a:t>Properties</a:t>
            </a:r>
            <a:r>
              <a:rPr lang="en-GB" sz="3200" dirty="0" smtClean="0"/>
              <a:t> with </a:t>
            </a:r>
            <a:r>
              <a:rPr lang="en-GB" sz="3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3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GB" sz="3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GB" sz="3200" dirty="0" smtClean="0"/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95288" y="889018"/>
            <a:ext cx="8569325" cy="554037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</a:pPr>
            <a:r>
              <a:rPr lang="en-GB" sz="2400" dirty="0" smtClean="0"/>
              <a:t>The “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${...}</a:t>
            </a:r>
            <a:r>
              <a:rPr lang="en-GB" sz="2400" dirty="0" smtClean="0"/>
              <a:t>” notation refers to an </a:t>
            </a:r>
            <a:r>
              <a:rPr lang="en-GB" sz="2400" b="1" dirty="0" smtClean="0"/>
              <a:t>Ant</a:t>
            </a:r>
            <a:r>
              <a:rPr lang="en-GB" sz="2400" dirty="0" smtClean="0"/>
              <a:t> </a:t>
            </a:r>
            <a:r>
              <a:rPr lang="en-GB" sz="2400" b="1" i="1" u="sng" dirty="0" smtClean="0"/>
              <a:t>property </a:t>
            </a:r>
            <a:r>
              <a:rPr lang="en-GB" sz="2400" dirty="0" smtClean="0"/>
              <a:t>: 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SzTx/>
              <a:buFontTx/>
              <a:buChar char="•"/>
            </a:pPr>
            <a:r>
              <a:rPr lang="en-GB" sz="2000" dirty="0" smtClean="0"/>
              <a:t>a </a:t>
            </a:r>
            <a:r>
              <a:rPr lang="en-GB" sz="2000" i="1" u="sng" dirty="0" smtClean="0"/>
              <a:t>mapping</a:t>
            </a:r>
            <a:r>
              <a:rPr lang="en-GB" sz="2000" i="1" dirty="0" smtClean="0"/>
              <a:t> from a </a:t>
            </a:r>
            <a:r>
              <a:rPr lang="en-GB" sz="2000" i="1" u="sng" dirty="0" smtClean="0"/>
              <a:t>property name</a:t>
            </a:r>
            <a:r>
              <a:rPr lang="en-GB" sz="2000" i="1" dirty="0" smtClean="0"/>
              <a:t> to a </a:t>
            </a:r>
            <a:r>
              <a:rPr lang="en-GB" sz="2000" i="1" u="sng" dirty="0" smtClean="0"/>
              <a:t>string value</a:t>
            </a:r>
            <a:r>
              <a:rPr lang="en-GB" sz="2000" dirty="0" smtClean="0"/>
              <a:t>, referring to  </a:t>
            </a:r>
          </a:p>
          <a:p>
            <a:pPr lvl="2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the compiling </a:t>
            </a:r>
            <a:r>
              <a:rPr lang="en-GB" sz="2000" i="1" u="sng" dirty="0" smtClean="0"/>
              <a:t>destination directory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build.classes.dir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, </a:t>
            </a:r>
            <a:endParaRPr lang="en-GB" sz="1800" dirty="0" smtClean="0"/>
          </a:p>
          <a:p>
            <a:pPr lvl="2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what </a:t>
            </a:r>
            <a:r>
              <a:rPr lang="en-GB" sz="2000" i="1" u="sng" dirty="0" smtClean="0"/>
              <a:t>debug mode</a:t>
            </a:r>
            <a:r>
              <a:rPr lang="en-GB" sz="2000" dirty="0" smtClean="0"/>
              <a:t>  to use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i="1" dirty="0" err="1" smtClean="0">
                <a:solidFill>
                  <a:srgbClr val="FF0000"/>
                </a:solidFill>
                <a:latin typeface="Courier New" pitchFamily="49" charset="0"/>
              </a:rPr>
              <a:t>build.debug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,</a:t>
            </a:r>
          </a:p>
          <a:p>
            <a:pPr lvl="2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the </a:t>
            </a:r>
            <a:r>
              <a:rPr lang="en-GB" sz="2000" i="1" u="sng" dirty="0" smtClean="0"/>
              <a:t>source directory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src.dir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, and</a:t>
            </a:r>
          </a:p>
          <a:p>
            <a:pPr lvl="2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i="1" u="sng" dirty="0" smtClean="0"/>
              <a:t>JAR locations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lucene.jar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GB" sz="2000" dirty="0" smtClean="0"/>
              <a:t>and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GB" sz="2000" b="1" i="1" dirty="0" smtClean="0">
                <a:solidFill>
                  <a:srgbClr val="FF0000"/>
                </a:solidFill>
                <a:latin typeface="Courier New" pitchFamily="49" charset="0"/>
              </a:rPr>
              <a:t>jtidy.jar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•"/>
            </a:pPr>
            <a:r>
              <a:rPr lang="en-GB" sz="2400" dirty="0" smtClean="0"/>
              <a:t>Note that </a:t>
            </a:r>
            <a:r>
              <a:rPr lang="en-GB" sz="2400" i="1" dirty="0" smtClean="0"/>
              <a:t>dot notation</a:t>
            </a:r>
            <a:r>
              <a:rPr lang="en-GB" sz="2400" dirty="0" smtClean="0"/>
              <a:t>  is used in </a:t>
            </a:r>
          </a:p>
          <a:p>
            <a:pPr lvl="1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i="1" dirty="0" smtClean="0"/>
              <a:t>naming properties</a:t>
            </a:r>
            <a:r>
              <a:rPr lang="en-GB" sz="2000" dirty="0" smtClean="0"/>
              <a:t>, like above, </a:t>
            </a:r>
          </a:p>
          <a:p>
            <a:pPr lvl="1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or </a:t>
            </a:r>
            <a:r>
              <a:rPr lang="en-GB" sz="2000" i="1" dirty="0" smtClean="0"/>
              <a:t>IDs</a:t>
            </a:r>
            <a:r>
              <a:rPr lang="en-GB" sz="2000" dirty="0" smtClean="0"/>
              <a:t>,  like </a:t>
            </a:r>
            <a:r>
              <a:rPr lang="en-GB" sz="2000" b="1" i="1" dirty="0" err="1" smtClean="0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None/>
            </a:pPr>
            <a:r>
              <a:rPr lang="en-GB" sz="2400" dirty="0" smtClean="0"/>
              <a:t>    This </a:t>
            </a:r>
            <a:r>
              <a:rPr lang="en-GB" sz="2400" b="1" i="1" dirty="0" smtClean="0"/>
              <a:t>imitates the natural language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•"/>
            </a:pPr>
            <a:r>
              <a:rPr lang="en-GB" sz="2400" dirty="0" smtClean="0"/>
              <a:t>In particular, </a:t>
            </a:r>
            <a:r>
              <a:rPr lang="en-GB" sz="2400" b="1" i="1" dirty="0" smtClean="0">
                <a:solidFill>
                  <a:srgbClr val="FF0000"/>
                </a:solidFill>
                <a:latin typeface="Courier New" pitchFamily="49" charset="0"/>
              </a:rPr>
              <a:t>lucene.jar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/>
              <a:t>is considered here </a:t>
            </a:r>
          </a:p>
          <a:p>
            <a:pPr lvl="1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as the </a:t>
            </a:r>
            <a:r>
              <a:rPr lang="en-GB" sz="2000" i="1" u="sng" dirty="0" smtClean="0"/>
              <a:t>property name,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not</a:t>
            </a:r>
            <a:r>
              <a:rPr lang="en-GB" sz="2000" i="1" u="sng" dirty="0" smtClean="0"/>
              <a:t> as the file name</a:t>
            </a:r>
            <a:r>
              <a:rPr lang="en-GB" sz="2000" dirty="0" smtClean="0"/>
              <a:t>, </a:t>
            </a:r>
          </a:p>
          <a:p>
            <a:pPr lvl="1" eaLnBrk="1" hangingPunct="1">
              <a:lnSpc>
                <a:spcPct val="10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however, they </a:t>
            </a:r>
            <a:r>
              <a:rPr lang="en-GB" sz="2000" i="1" dirty="0" smtClean="0"/>
              <a:t>could coincide  </a:t>
            </a:r>
            <a:r>
              <a:rPr lang="en-GB" sz="2000" dirty="0" smtClean="0"/>
              <a:t>for the convenience. 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2725738" y="561957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</a:rPr>
              <a:t>[Comments to slides 11,12]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1F255B-6BF9-468D-B44C-9B104DC454BF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4"/>
            <a:ext cx="7772400" cy="51596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800" b="1" dirty="0" err="1" smtClean="0"/>
              <a:t>Datatypes</a:t>
            </a:r>
            <a:r>
              <a:rPr lang="en-GB" sz="2800" dirty="0" smtClean="0"/>
              <a:t> (paths and </a:t>
            </a:r>
            <a:r>
              <a:rPr lang="en-GB" sz="2800" dirty="0" err="1" smtClean="0"/>
              <a:t>filesets</a:t>
            </a:r>
            <a:r>
              <a:rPr lang="en-GB" sz="2800" dirty="0" smtClean="0"/>
              <a:t>) with 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8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GB" sz="2800" dirty="0" smtClean="0"/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857232"/>
            <a:ext cx="8424863" cy="5500726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dirty="0" smtClean="0"/>
              <a:t>The </a:t>
            </a:r>
            <a:r>
              <a:rPr lang="en-GB" sz="2400" dirty="0" err="1" smtClean="0"/>
              <a:t>subelement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    &lt;</a:t>
            </a:r>
            <a:r>
              <a:rPr lang="en-GB" sz="2400" b="1" dirty="0" err="1" smtClean="0">
                <a:solidFill>
                  <a:srgbClr val="EE00EE"/>
                </a:solidFill>
                <a:latin typeface="Courier New" pitchFamily="49" charset="0"/>
              </a:rPr>
              <a:t>classpath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refid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400" b="1" i="1" dirty="0" err="1" smtClean="0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  <a:buSzTx/>
              <a:buFontTx/>
              <a:buChar char="-"/>
            </a:pPr>
            <a:r>
              <a:rPr lang="en-GB" sz="2000" dirty="0" smtClean="0"/>
              <a:t>specifies a </a:t>
            </a:r>
            <a:r>
              <a:rPr lang="en-GB" sz="2000" i="1" u="sng" dirty="0" smtClean="0"/>
              <a:t>path</a:t>
            </a:r>
            <a:r>
              <a:rPr lang="en-GB" sz="2000" dirty="0" smtClean="0"/>
              <a:t>  by using a </a:t>
            </a:r>
            <a:r>
              <a:rPr lang="en-GB" sz="2000" i="1" u="sng" dirty="0" smtClean="0"/>
              <a:t>reference</a:t>
            </a:r>
            <a:r>
              <a:rPr lang="en-GB" sz="2000" dirty="0" smtClean="0"/>
              <a:t> </a:t>
            </a:r>
          </a:p>
          <a:p>
            <a:pPr lvl="2" eaLnBrk="1" hangingPunct="1">
              <a:lnSpc>
                <a:spcPct val="85000"/>
              </a:lnSpc>
              <a:spcAft>
                <a:spcPts val="600"/>
              </a:spcAft>
              <a:buSzTx/>
              <a:buFontTx/>
              <a:buNone/>
            </a:pPr>
            <a:r>
              <a:rPr lang="en-GB" sz="1800" dirty="0" smtClean="0"/>
              <a:t>indicating which previously defined path to use. 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GB" sz="2400" dirty="0" smtClean="0"/>
              <a:t>The previously defined path element (see </a:t>
            </a:r>
            <a:r>
              <a:rPr lang="en-GB" sz="2400" b="1" dirty="0" smtClean="0"/>
              <a:t>Slide 12</a:t>
            </a:r>
            <a:r>
              <a:rPr lang="en-GB" sz="2400" dirty="0" smtClean="0"/>
              <a:t>)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    &lt;</a:t>
            </a:r>
            <a:r>
              <a:rPr lang="en-GB" sz="2400" b="1" dirty="0" smtClean="0">
                <a:solidFill>
                  <a:srgbClr val="EE00EE"/>
                </a:solidFill>
                <a:latin typeface="Courier New" pitchFamily="49" charset="0"/>
              </a:rPr>
              <a:t>path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id="</a:t>
            </a:r>
            <a:r>
              <a:rPr lang="en-GB" sz="2400" b="1" i="1" dirty="0" err="1" smtClean="0">
                <a:solidFill>
                  <a:srgbClr val="CC6600"/>
                </a:solidFill>
                <a:latin typeface="Courier New" pitchFamily="49" charset="0"/>
              </a:rPr>
              <a:t>compile.classpath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"&gt;</a:t>
            </a:r>
            <a:r>
              <a:rPr lang="en-GB" sz="2400" dirty="0" smtClean="0"/>
              <a:t> …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400" b="1" dirty="0" smtClean="0">
                <a:solidFill>
                  <a:srgbClr val="EE00EE"/>
                </a:solidFill>
                <a:latin typeface="Courier New" pitchFamily="49" charset="0"/>
              </a:rPr>
              <a:t>path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2400" dirty="0" smtClean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  <a:buSzTx/>
              <a:buFont typeface="Wingdings" pitchFamily="2" charset="2"/>
              <a:buNone/>
            </a:pPr>
            <a:r>
              <a:rPr lang="en-GB" sz="2000" dirty="0" smtClean="0"/>
              <a:t>- </a:t>
            </a:r>
            <a:r>
              <a:rPr lang="en-GB" sz="2000" i="1" u="sng" dirty="0" smtClean="0"/>
              <a:t>indicates which JAR files to use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</a:pPr>
            <a:r>
              <a:rPr lang="en-GB" sz="2400" dirty="0" smtClean="0"/>
              <a:t>These </a:t>
            </a:r>
            <a:r>
              <a:rPr lang="en-GB" sz="2400" b="1" dirty="0" smtClean="0"/>
              <a:t>JAR</a:t>
            </a:r>
            <a:r>
              <a:rPr lang="en-GB" sz="2400" dirty="0" smtClean="0"/>
              <a:t> files are specified by the use of properties within the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location</a:t>
            </a:r>
            <a:r>
              <a:rPr lang="en-GB" sz="2400" dirty="0" smtClean="0">
                <a:latin typeface="Courier New" pitchFamily="49" charset="0"/>
              </a:rPr>
              <a:t> </a:t>
            </a:r>
            <a:r>
              <a:rPr lang="en-GB" sz="2400" dirty="0" smtClean="0"/>
              <a:t>attribute (see </a:t>
            </a:r>
            <a:r>
              <a:rPr lang="en-GB" sz="2400" b="1" dirty="0" smtClean="0"/>
              <a:t>Slide 12</a:t>
            </a:r>
            <a:r>
              <a:rPr lang="en-GB" sz="2400" dirty="0" smtClean="0"/>
              <a:t>). 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</a:pPr>
            <a:r>
              <a:rPr lang="en-GB" sz="2400" dirty="0" smtClean="0"/>
              <a:t>The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srcdir</a:t>
            </a:r>
            <a:r>
              <a:rPr lang="en-GB" sz="2400" dirty="0" smtClean="0"/>
              <a:t> attribute of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GB" sz="2400" dirty="0" smtClean="0"/>
              <a:t>(see </a:t>
            </a:r>
            <a:r>
              <a:rPr lang="en-GB" sz="2400" b="1" dirty="0" smtClean="0"/>
              <a:t>Slide 11</a:t>
            </a:r>
            <a:r>
              <a:rPr lang="en-GB" sz="2400" dirty="0" smtClean="0"/>
              <a:t>)</a:t>
            </a:r>
            <a:endParaRPr lang="en-GB" sz="2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  <a:buSzTx/>
              <a:buFont typeface="Wingdings" pitchFamily="2" charset="2"/>
              <a:buNone/>
            </a:pPr>
            <a:r>
              <a:rPr lang="en-GB" sz="2000" i="1" dirty="0" smtClean="0"/>
              <a:t>- implicitly</a:t>
            </a:r>
            <a:r>
              <a:rPr lang="en-GB" sz="2000" dirty="0" smtClean="0"/>
              <a:t> defines a </a:t>
            </a:r>
            <a:r>
              <a:rPr lang="en-GB" sz="2000" i="1" u="sng" dirty="0" err="1" smtClean="0"/>
              <a:t>fileset</a:t>
            </a:r>
            <a:r>
              <a:rPr lang="en-GB" sz="2000" i="1" u="sng" dirty="0" smtClean="0"/>
              <a:t> </a:t>
            </a:r>
            <a:r>
              <a:rPr lang="en-GB" sz="2000" dirty="0" smtClean="0"/>
              <a:t> containing all files (to be compiled) in the specified directory tree.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Tx/>
            </a:pPr>
            <a:r>
              <a:rPr lang="en-GB" sz="2400" dirty="0" smtClean="0"/>
              <a:t>The nested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&lt;include&gt;</a:t>
            </a:r>
            <a:r>
              <a:rPr lang="en-GB" sz="2400" dirty="0" smtClean="0"/>
              <a:t> of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specifies a </a:t>
            </a:r>
            <a:r>
              <a:rPr lang="en-GB" sz="2400" i="1" u="sng" dirty="0" smtClean="0"/>
              <a:t>pattern</a:t>
            </a:r>
            <a:r>
              <a:rPr lang="en-GB" sz="2400" dirty="0" smtClean="0"/>
              <a:t>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**/*.java</a:t>
            </a:r>
            <a:r>
              <a:rPr lang="en-GB" sz="2400" b="1" dirty="0" smtClean="0">
                <a:solidFill>
                  <a:srgbClr val="000000"/>
                </a:solidFill>
              </a:rPr>
              <a:t> 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  <a:buSzTx/>
              <a:buFont typeface="Wingdings" pitchFamily="2" charset="2"/>
              <a:buNone/>
            </a:pPr>
            <a:r>
              <a:rPr lang="en-GB" sz="2000" dirty="0" smtClean="0"/>
              <a:t>- this </a:t>
            </a:r>
            <a:r>
              <a:rPr lang="en-GB" sz="2000" i="1" u="sng" dirty="0" smtClean="0"/>
              <a:t>constrains</a:t>
            </a:r>
            <a:r>
              <a:rPr lang="en-GB" sz="2000" dirty="0" smtClean="0"/>
              <a:t>  the files to only </a:t>
            </a:r>
            <a:r>
              <a:rPr lang="en-GB" sz="2000" b="1" dirty="0" smtClean="0"/>
              <a:t>Java</a:t>
            </a:r>
            <a:r>
              <a:rPr lang="en-GB" sz="2000" dirty="0" smtClean="0"/>
              <a:t> source files (at any depth).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508250" y="500042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</a:rPr>
              <a:t>[Comments to slides 11,12]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52"/>
            <a:ext cx="7772400" cy="552471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dirty="0" smtClean="0"/>
              <a:t>Ant task reference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1472" y="714356"/>
            <a:ext cx="8102600" cy="614364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For the future, see also descriptions of the concepts of </a:t>
            </a:r>
            <a:r>
              <a:rPr lang="en-GB" sz="2400" b="1" dirty="0" smtClean="0"/>
              <a:t>Ant</a:t>
            </a:r>
            <a:r>
              <a:rPr lang="en-GB" sz="2400" dirty="0" smtClean="0"/>
              <a:t> in the 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i="1" dirty="0" smtClean="0"/>
              <a:t>Ant task reference</a:t>
            </a:r>
            <a:r>
              <a:rPr lang="en-GB" sz="2400" i="1" dirty="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(</a:t>
            </a:r>
            <a:r>
              <a:rPr lang="en-GB" sz="2400" b="1" dirty="0" smtClean="0"/>
              <a:t>Appendix E</a:t>
            </a:r>
            <a:r>
              <a:rPr lang="en-GB" sz="2400" dirty="0" smtClean="0"/>
              <a:t>: to the </a:t>
            </a:r>
            <a:r>
              <a:rPr lang="en-GB" sz="2400" b="1" dirty="0" smtClean="0"/>
              <a:t>Ant book</a:t>
            </a:r>
            <a:r>
              <a:rPr lang="en-GB" sz="2400" dirty="0" smtClean="0"/>
              <a:t>) available via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u="sng" dirty="0" smtClean="0">
                <a:solidFill>
                  <a:srgbClr val="000000"/>
                </a:solidFill>
                <a:latin typeface="Courier New" pitchFamily="49" charset="0"/>
                <a:hlinkClick r:id="rId3"/>
              </a:rPr>
              <a:t>http://manning.com/hatcher/</a:t>
            </a:r>
            <a:r>
              <a:rPr lang="en-GB" sz="2400" dirty="0" smtClean="0"/>
              <a:t>  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u="sng" dirty="0" smtClean="0">
                <a:solidFill>
                  <a:srgbClr val="000000"/>
                </a:solidFill>
                <a:latin typeface="Courier New" pitchFamily="49" charset="0"/>
              </a:rPr>
              <a:t>http://www.manning-source.com/books/hatcher/hatcher_apxE.pdf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See also in your computers in University labs: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C:\JAVA\Ant1.8.1\docs\manual\index.html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or on the </a:t>
            </a:r>
            <a:r>
              <a:rPr lang="en-GB" sz="2400" b="1" dirty="0" smtClean="0"/>
              <a:t>most fresh</a:t>
            </a:r>
            <a:r>
              <a:rPr lang="en-GB" sz="2400" dirty="0" smtClean="0"/>
              <a:t> version of </a:t>
            </a:r>
            <a:r>
              <a:rPr lang="en-GB" sz="2400" b="1" dirty="0" smtClean="0"/>
              <a:t>Ant</a:t>
            </a:r>
            <a:r>
              <a:rPr lang="en-GB" sz="2400" dirty="0" smtClean="0"/>
              <a:t> in the Internet: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b="1" u="sng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u="sng" dirty="0" smtClean="0">
                <a:solidFill>
                  <a:srgbClr val="000000"/>
                </a:solidFill>
                <a:latin typeface="Courier New" pitchFamily="49" charset="0"/>
              </a:rPr>
              <a:t>http://ant.apache.org/manual/index.html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0FF1D-C468-481D-8BC7-CCBF87120269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7F7A8F-4EDA-4886-953C-849930D4F765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56675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Paths in Ant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85720" y="700081"/>
            <a:ext cx="8534430" cy="2443167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A </a:t>
            </a:r>
            <a:r>
              <a:rPr lang="en-GB" sz="2000" b="1" i="1" u="sng" dirty="0" smtClean="0"/>
              <a:t>path</a:t>
            </a:r>
            <a:r>
              <a:rPr lang="en-GB" sz="2000" dirty="0" smtClean="0"/>
              <a:t>, or “path-like structure”, is an </a:t>
            </a:r>
            <a:r>
              <a:rPr lang="en-GB" sz="2000" i="1" u="sng" dirty="0" smtClean="0"/>
              <a:t>ordered list of </a:t>
            </a:r>
            <a:r>
              <a:rPr lang="en-GB" sz="2000" b="1" i="1" u="sng" dirty="0" err="1" smtClean="0"/>
              <a:t>pathelements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It is analogous to the Java CLASSPATH where </a:t>
            </a:r>
            <a:r>
              <a:rPr lang="en-GB" sz="2000" i="1" dirty="0" smtClean="0"/>
              <a:t>each element in the list  </a:t>
            </a:r>
            <a:r>
              <a:rPr lang="en-GB" sz="2000" dirty="0" smtClean="0"/>
              <a:t>could be either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GB" sz="2000" dirty="0" smtClean="0"/>
              <a:t>a </a:t>
            </a:r>
            <a:r>
              <a:rPr lang="en-GB" sz="2000" i="1" u="sng" dirty="0" smtClean="0"/>
              <a:t>file</a:t>
            </a:r>
            <a:r>
              <a:rPr lang="en-GB" sz="2000" i="1" dirty="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GB" sz="2000" dirty="0" smtClean="0"/>
              <a:t>or</a:t>
            </a:r>
            <a:r>
              <a:rPr lang="en-GB" sz="2000" i="1" dirty="0" smtClean="0"/>
              <a:t> </a:t>
            </a:r>
            <a:r>
              <a:rPr lang="en-GB" sz="2000" i="1" u="sng" dirty="0" smtClean="0"/>
              <a:t>directory</a:t>
            </a:r>
            <a:r>
              <a:rPr lang="en-GB" sz="2000" i="1" dirty="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GB" sz="2000" i="1" dirty="0" smtClean="0"/>
              <a:t>separated by a </a:t>
            </a:r>
            <a:r>
              <a:rPr lang="en-GB" sz="2000" i="1" u="sng" dirty="0" smtClean="0"/>
              <a:t>delimiter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/>
              <a:t>Example in Ant:</a:t>
            </a: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568605" y="3143248"/>
            <a:ext cx="6289675" cy="13811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i="1" dirty="0">
                <a:solidFill>
                  <a:srgbClr val="FF0000"/>
                </a:solidFill>
                <a:latin typeface="Courier New" pitchFamily="49" charset="0"/>
              </a:rPr>
              <a:t>path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="${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}"/&gt;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="lib/some.jar"/&gt;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57158" y="5357826"/>
            <a:ext cx="8358245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dirty="0"/>
              <a:t> attribute specifies a </a:t>
            </a:r>
            <a:r>
              <a:rPr lang="en-GB" b="1" dirty="0">
                <a:solidFill>
                  <a:srgbClr val="FF0000"/>
                </a:solidFill>
              </a:rPr>
              <a:t>single</a:t>
            </a:r>
            <a:r>
              <a:rPr lang="en-GB" i="1" dirty="0"/>
              <a:t> </a:t>
            </a:r>
            <a:r>
              <a:rPr lang="en-GB" i="1" u="sng" dirty="0"/>
              <a:t>file</a:t>
            </a:r>
            <a:r>
              <a:rPr lang="en-GB" i="1" dirty="0"/>
              <a:t> 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i="1" u="sng" dirty="0"/>
              <a:t>directory</a:t>
            </a:r>
            <a:r>
              <a:rPr lang="en-GB" dirty="0"/>
              <a:t>.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en-US" b="1" i="1" dirty="0">
                <a:solidFill>
                  <a:srgbClr val="FF0000"/>
                </a:solidFill>
                <a:latin typeface="Courier New" pitchFamily="49" charset="0"/>
              </a:rPr>
              <a:t>path</a:t>
            </a:r>
            <a:r>
              <a:rPr lang="en-US" dirty="0"/>
              <a:t> attribute accepts colon- or semicolon-separated </a:t>
            </a:r>
            <a:r>
              <a:rPr lang="en-US" b="1" dirty="0">
                <a:solidFill>
                  <a:srgbClr val="FF0000"/>
                </a:solidFill>
              </a:rPr>
              <a:t>list</a:t>
            </a:r>
            <a:r>
              <a:rPr lang="en-US" b="1" i="1" dirty="0"/>
              <a:t> </a:t>
            </a:r>
            <a:r>
              <a:rPr lang="en-US" i="1" u="sng" dirty="0"/>
              <a:t>of </a:t>
            </a:r>
            <a:r>
              <a:rPr lang="en-US" i="1" u="sng" dirty="0" smtClean="0"/>
              <a:t>locations</a:t>
            </a:r>
            <a:r>
              <a:rPr lang="en-US" dirty="0" smtClean="0"/>
              <a:t> (like in the following slide), assuming this is </a:t>
            </a:r>
            <a:r>
              <a:rPr lang="en-US" dirty="0"/>
              <a:t>the value of the property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${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dirty="0"/>
              <a:t>. </a:t>
            </a:r>
            <a:endParaRPr lang="en-GB" dirty="0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643174" y="4981588"/>
            <a:ext cx="6192838" cy="3762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="lib/some.jar"/&gt;</a:t>
            </a:r>
            <a:endParaRPr lang="en-GB" dirty="0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84213" y="457200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000" dirty="0"/>
              <a:t>Or even shorter – </a:t>
            </a:r>
            <a:r>
              <a:rPr lang="en-GB" sz="2000" i="1" u="sng" dirty="0"/>
              <a:t>for the single </a:t>
            </a:r>
            <a:r>
              <a:rPr lang="en-GB" sz="2000" i="1" u="sng" dirty="0" err="1"/>
              <a:t>pathelement</a:t>
            </a:r>
            <a:r>
              <a:rPr lang="en-GB" sz="2000" dirty="0"/>
              <a:t>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/>
      <p:bldP spid="491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4DEFFC-9E46-4515-8C05-8DB1564C179D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1414"/>
            <a:ext cx="7772400" cy="64295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Paths in Ant (cont.)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857232"/>
            <a:ext cx="7999412" cy="53578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400" b="1" dirty="0" smtClean="0"/>
              <a:t>Example</a:t>
            </a:r>
            <a:r>
              <a:rPr lang="en-GB" sz="2400" dirty="0" smtClean="0"/>
              <a:t> of a </a:t>
            </a:r>
            <a:r>
              <a:rPr lang="en-GB" sz="2400" b="1" i="1" u="sng" dirty="0" smtClean="0"/>
              <a:t>list of locations</a:t>
            </a:r>
            <a:r>
              <a:rPr lang="en-GB" sz="2400" dirty="0" smtClean="0"/>
              <a:t>,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400" dirty="0" smtClean="0"/>
              <a:t>using </a:t>
            </a:r>
            <a:r>
              <a:rPr lang="en-GB" sz="2400" b="1" i="1" dirty="0" smtClean="0">
                <a:solidFill>
                  <a:srgbClr val="FF0000"/>
                </a:solidFill>
                <a:latin typeface="Courier New" pitchFamily="49" charset="0"/>
              </a:rPr>
              <a:t>path</a:t>
            </a:r>
            <a:r>
              <a:rPr lang="en-GB" sz="2400" dirty="0" smtClean="0"/>
              <a:t> attribute (instead of </a:t>
            </a:r>
            <a:r>
              <a:rPr lang="en-GB" sz="2400" b="1" i="1" dirty="0" smtClean="0">
                <a:solidFill>
                  <a:srgbClr val="FF0000"/>
                </a:solidFill>
                <a:latin typeface="Courier New" pitchFamily="49" charset="0"/>
              </a:rPr>
              <a:t>location</a:t>
            </a:r>
            <a:r>
              <a:rPr lang="en-GB" sz="2400" dirty="0" smtClean="0"/>
              <a:t>):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Or even shorter – </a:t>
            </a:r>
            <a:r>
              <a:rPr lang="en-GB" sz="2000" i="1" u="sng" dirty="0" smtClean="0"/>
              <a:t>for the single path element</a:t>
            </a:r>
            <a:r>
              <a:rPr lang="en-GB" sz="2000" dirty="0" smtClean="0"/>
              <a:t> 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Both semicolon (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;</a:t>
            </a:r>
            <a:r>
              <a:rPr lang="en-GB" sz="2000" dirty="0" smtClean="0"/>
              <a:t>) and colon (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</a:rPr>
              <a:t>:</a:t>
            </a:r>
            <a:r>
              <a:rPr lang="en-GB" sz="2000" dirty="0" smtClean="0"/>
              <a:t>) above are allowed as </a:t>
            </a:r>
            <a:r>
              <a:rPr lang="en-GB" sz="2000" i="1" u="sng" dirty="0" smtClean="0"/>
              <a:t>separator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/>
              <a:t>Ant</a:t>
            </a:r>
            <a:r>
              <a:rPr lang="en-GB" sz="2000" dirty="0" smtClean="0"/>
              <a:t> is </a:t>
            </a:r>
            <a:r>
              <a:rPr lang="en-GB" sz="2000" b="1" dirty="0" smtClean="0"/>
              <a:t>"bi-slashed"</a:t>
            </a:r>
            <a:r>
              <a:rPr lang="en-GB" sz="2000" dirty="0" smtClean="0"/>
              <a:t>: use either forward-slash (</a:t>
            </a:r>
            <a:r>
              <a:rPr lang="en-GB" sz="2000" b="1" dirty="0" smtClean="0">
                <a:solidFill>
                  <a:srgbClr val="FF0000"/>
                </a:solidFill>
              </a:rPr>
              <a:t>/</a:t>
            </a:r>
            <a:r>
              <a:rPr lang="en-GB" sz="2000" dirty="0" smtClean="0"/>
              <a:t>) or back-slash (</a:t>
            </a:r>
            <a:r>
              <a:rPr lang="en-GB" sz="2000" b="1" dirty="0" smtClean="0">
                <a:solidFill>
                  <a:srgbClr val="FF0000"/>
                </a:solidFill>
              </a:rPr>
              <a:t>\</a:t>
            </a:r>
            <a:r>
              <a:rPr lang="en-GB" sz="2000" dirty="0" smtClean="0"/>
              <a:t>),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regardless of operating system.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dirty="0" smtClean="0"/>
              <a:t>- Extremely </a:t>
            </a:r>
            <a:r>
              <a:rPr lang="en-GB" sz="2000" b="1" i="1" u="sng" dirty="0" smtClean="0"/>
              <a:t>user friendly!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684213" y="1849434"/>
            <a:ext cx="7991475" cy="10795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pathelement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="build/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classes</a:t>
            </a:r>
            <a:r>
              <a:rPr lang="en-GB" sz="2000" dirty="0" err="1">
                <a:solidFill>
                  <a:srgbClr val="FF0000"/>
                </a:solidFill>
                <a:latin typeface="Courier New" pitchFamily="49" charset="0"/>
              </a:rPr>
              <a:t>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lib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/some.jar"/&gt;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684213" y="3781431"/>
            <a:ext cx="7991475" cy="5048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classpath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path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="build/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classes</a:t>
            </a:r>
            <a:r>
              <a:rPr lang="en-GB" sz="2000" dirty="0" err="1">
                <a:solidFill>
                  <a:srgbClr val="FF0000"/>
                </a:solidFill>
                <a:latin typeface="Courier New" pitchFamily="49" charset="0"/>
              </a:rPr>
              <a:t>;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lib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/some.jar"/&gt;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C03153-C44B-4B7A-9C8C-E688106F6480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Paths in Ant (cont.)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84213" y="1557338"/>
            <a:ext cx="7777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GB" sz="2800" dirty="0"/>
              <a:t>Paths can also include a </a:t>
            </a:r>
            <a:r>
              <a:rPr lang="en-GB" sz="2800" b="1" i="1" u="sng" dirty="0"/>
              <a:t>set of files</a:t>
            </a:r>
            <a:r>
              <a:rPr lang="en-GB" sz="2800" dirty="0"/>
              <a:t>: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09600" y="2266112"/>
            <a:ext cx="7010400" cy="2591479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28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 dir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= "lib"&gt;</a:t>
            </a:r>
            <a:endParaRPr lang="en-GB" sz="2800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    &lt;include name</a:t>
            </a: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="*.jar"/&gt;</a:t>
            </a:r>
            <a:endParaRPr lang="en-GB" sz="2800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sz="28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800" b="1" dirty="0" err="1">
                <a:solidFill>
                  <a:srgbClr val="000000"/>
                </a:solidFill>
                <a:latin typeface="Courier New" pitchFamily="49" charset="0"/>
              </a:rPr>
              <a:t>classpath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09600" y="5191796"/>
            <a:ext cx="7391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GB" sz="2800" b="1" dirty="0"/>
              <a:t>Ant</a:t>
            </a:r>
            <a:r>
              <a:rPr lang="en-GB" sz="2800" dirty="0"/>
              <a:t> assumes </a:t>
            </a:r>
            <a:r>
              <a:rPr lang="en-GB" sz="2800" b="1" i="1" dirty="0"/>
              <a:t>no order</a:t>
            </a:r>
            <a:r>
              <a:rPr lang="en-GB" sz="2800" dirty="0"/>
              <a:t>  within a 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931367"/>
            <a:ext cx="3711272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4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2" grpId="0" animBg="1"/>
      <p:bldP spid="634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4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err="1" smtClean="0"/>
              <a:t>Filesets</a:t>
            </a:r>
            <a:endParaRPr lang="en-GB" sz="4000" dirty="0" smtClean="0"/>
          </a:p>
        </p:txBody>
      </p:sp>
      <p:sp>
        <p:nvSpPr>
          <p:cNvPr id="61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00034" y="811444"/>
            <a:ext cx="8066087" cy="5857916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dirty="0" smtClean="0"/>
              <a:t>Implicitly, all build processes such as </a:t>
            </a:r>
            <a:r>
              <a:rPr lang="en-GB" sz="1800" i="1" u="sng" dirty="0" smtClean="0"/>
              <a:t>compile</a:t>
            </a:r>
            <a:r>
              <a:rPr lang="en-GB" sz="1800" dirty="0" smtClean="0"/>
              <a:t>, </a:t>
            </a:r>
            <a:r>
              <a:rPr lang="en-GB" sz="1800" i="1" u="sng" dirty="0" smtClean="0"/>
              <a:t>copy</a:t>
            </a:r>
            <a:r>
              <a:rPr lang="en-GB" sz="1800" dirty="0" smtClean="0"/>
              <a:t>, </a:t>
            </a:r>
            <a:r>
              <a:rPr lang="en-GB" sz="1800" i="1" u="sng" dirty="0" smtClean="0"/>
              <a:t>delete</a:t>
            </a:r>
            <a:r>
              <a:rPr lang="en-GB" sz="1800" dirty="0" smtClean="0"/>
              <a:t>, etc.     </a:t>
            </a:r>
            <a:r>
              <a:rPr lang="en-GB" sz="1800" i="1" u="sng" dirty="0" smtClean="0"/>
              <a:t>operate on </a:t>
            </a:r>
            <a:r>
              <a:rPr lang="en-GB" sz="1800" b="1" i="1" u="sng" dirty="0" smtClean="0"/>
              <a:t>sets of files.</a:t>
            </a:r>
            <a:endParaRPr lang="en-GB" sz="1800" dirty="0" smtClean="0"/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b="1" dirty="0" smtClean="0"/>
              <a:t>Ant</a:t>
            </a:r>
            <a:r>
              <a:rPr lang="en-GB" sz="1800" dirty="0" smtClean="0"/>
              <a:t> provides the </a:t>
            </a:r>
            <a:r>
              <a:rPr lang="en-GB" sz="1800" b="1" dirty="0" err="1" smtClean="0"/>
              <a:t>fileset</a:t>
            </a:r>
            <a:r>
              <a:rPr lang="en-GB" sz="1800" dirty="0" smtClean="0"/>
              <a:t> as </a:t>
            </a:r>
            <a:r>
              <a:rPr lang="en-GB" sz="1800" b="1" i="1" u="sng" dirty="0" smtClean="0"/>
              <a:t>native </a:t>
            </a:r>
            <a:r>
              <a:rPr lang="en-GB" sz="1800" b="1" i="1" u="sng" dirty="0" err="1" smtClean="0"/>
              <a:t>datatype</a:t>
            </a:r>
            <a:r>
              <a:rPr lang="en-GB" sz="1800" dirty="0" smtClean="0"/>
              <a:t>. </a:t>
            </a:r>
          </a:p>
          <a:p>
            <a:pPr lvl="1" eaLnBrk="1" hangingPunct="1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GB" sz="1600" dirty="0" smtClean="0"/>
              <a:t>It is difficult to imagine any useful build that does not use a </a:t>
            </a:r>
            <a:r>
              <a:rPr lang="en-GB" sz="1600" b="1" dirty="0" err="1" smtClean="0"/>
              <a:t>fileset</a:t>
            </a:r>
            <a:r>
              <a:rPr lang="en-GB" sz="1600" dirty="0" smtClean="0"/>
              <a:t>.</a:t>
            </a:r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dirty="0" smtClean="0"/>
              <a:t>Some tasks </a:t>
            </a:r>
            <a:r>
              <a:rPr lang="en-GB" sz="1800" i="1" dirty="0" smtClean="0"/>
              <a:t>assume</a:t>
            </a:r>
            <a:r>
              <a:rPr lang="en-GB" sz="1800" dirty="0" smtClean="0"/>
              <a:t>  </a:t>
            </a:r>
            <a:r>
              <a:rPr lang="en-GB" sz="1800" b="1" dirty="0" err="1" smtClean="0"/>
              <a:t>filesets</a:t>
            </a:r>
            <a:r>
              <a:rPr lang="en-GB" sz="1800" b="1" dirty="0" smtClean="0"/>
              <a:t> </a:t>
            </a:r>
            <a:r>
              <a:rPr lang="en-GB" sz="1800" b="1" i="1" dirty="0" smtClean="0">
                <a:solidFill>
                  <a:srgbClr val="FF0000"/>
                </a:solidFill>
              </a:rPr>
              <a:t>implicitly</a:t>
            </a:r>
            <a:r>
              <a:rPr lang="en-GB" sz="1800" dirty="0" smtClean="0"/>
              <a:t>, </a:t>
            </a:r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dirty="0" smtClean="0"/>
              <a:t>while other tasks </a:t>
            </a:r>
            <a:r>
              <a:rPr lang="en-GB" sz="1800" i="1" dirty="0" smtClean="0"/>
              <a:t>support  </a:t>
            </a:r>
            <a:r>
              <a:rPr lang="en-GB" sz="1800" b="1" dirty="0" err="1" smtClean="0"/>
              <a:t>filesets</a:t>
            </a:r>
            <a:r>
              <a:rPr lang="en-GB" sz="1800" i="1" dirty="0" smtClean="0"/>
              <a:t> </a:t>
            </a:r>
            <a:r>
              <a:rPr lang="en-GB" sz="1800" b="1" i="1" dirty="0" smtClean="0">
                <a:solidFill>
                  <a:srgbClr val="FF0000"/>
                </a:solidFill>
              </a:rPr>
              <a:t>explicitly</a:t>
            </a:r>
            <a:r>
              <a:rPr lang="en-GB" sz="1800" dirty="0" smtClean="0"/>
              <a:t>. </a:t>
            </a:r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dirty="0" smtClean="0"/>
              <a:t>A </a:t>
            </a:r>
            <a:r>
              <a:rPr lang="en-GB" sz="1800" b="1" dirty="0" err="1" smtClean="0"/>
              <a:t>fileset</a:t>
            </a:r>
            <a:r>
              <a:rPr lang="en-GB" sz="1800" dirty="0" smtClean="0"/>
              <a:t> is a set of </a:t>
            </a:r>
            <a:r>
              <a:rPr lang="en-GB" sz="1800" i="1" u="sng" dirty="0" smtClean="0"/>
              <a:t>files rooted from a single directory</a:t>
            </a:r>
            <a:r>
              <a:rPr lang="en-GB" sz="1800" dirty="0" smtClean="0"/>
              <a:t>. </a:t>
            </a:r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i="1" dirty="0" smtClean="0"/>
              <a:t>By default</a:t>
            </a:r>
            <a:r>
              <a:rPr lang="en-GB" sz="1800" dirty="0" smtClean="0"/>
              <a:t>, a </a:t>
            </a:r>
            <a:r>
              <a:rPr lang="en-GB" sz="1800" b="1" dirty="0" err="1" smtClean="0"/>
              <a:t>fileset</a:t>
            </a:r>
            <a:r>
              <a:rPr lang="en-GB" sz="1800" dirty="0" smtClean="0"/>
              <a:t> specified with only a </a:t>
            </a:r>
            <a:r>
              <a:rPr lang="en-GB" sz="1800" b="1" dirty="0" smtClean="0"/>
              <a:t>root directory </a:t>
            </a:r>
            <a:r>
              <a:rPr lang="en-GB" sz="1800" dirty="0" smtClean="0"/>
              <a:t>will include </a:t>
            </a:r>
            <a:r>
              <a:rPr lang="en-GB" sz="1800" b="1" i="1" dirty="0" smtClean="0"/>
              <a:t>all</a:t>
            </a:r>
            <a:r>
              <a:rPr lang="en-GB" sz="1800" dirty="0" smtClean="0"/>
              <a:t>  the files in that entire directory tree, </a:t>
            </a:r>
            <a:r>
              <a:rPr lang="en-GB" sz="1800" i="1" dirty="0" smtClean="0"/>
              <a:t>including files in all </a:t>
            </a:r>
            <a:r>
              <a:rPr lang="en-GB" sz="1800" i="1" u="sng" dirty="0" smtClean="0"/>
              <a:t>sub-directories</a:t>
            </a:r>
            <a:r>
              <a:rPr lang="en-GB" sz="1800" i="1" dirty="0" smtClean="0"/>
              <a:t> recursively</a:t>
            </a:r>
            <a:r>
              <a:rPr lang="en-GB" sz="1800" dirty="0"/>
              <a:t> </a:t>
            </a:r>
            <a:r>
              <a:rPr lang="en-GB" sz="1800" dirty="0" smtClean="0"/>
              <a:t> (with some exceptions; see below on </a:t>
            </a:r>
            <a:r>
              <a:rPr lang="en-GB" sz="1800" b="1" dirty="0"/>
              <a:t>default exclude</a:t>
            </a:r>
            <a:r>
              <a:rPr lang="en-GB" sz="1800" dirty="0"/>
              <a:t> patterns</a:t>
            </a:r>
            <a:r>
              <a:rPr lang="en-GB" sz="1800" dirty="0" smtClean="0"/>
              <a:t>).</a:t>
            </a:r>
          </a:p>
          <a:p>
            <a:pPr eaLnBrk="1" hangingPunct="1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1800" b="1" dirty="0" err="1" smtClean="0"/>
              <a:t>Filesets</a:t>
            </a:r>
            <a:r>
              <a:rPr lang="en-GB" sz="1800" dirty="0" smtClean="0"/>
              <a:t> can appear in a build file </a:t>
            </a:r>
            <a:r>
              <a:rPr lang="en-GB" sz="1800" i="1" dirty="0" smtClean="0"/>
              <a:t>either</a:t>
            </a:r>
          </a:p>
          <a:p>
            <a:pPr lvl="1" eaLnBrk="1" hangingPunct="1">
              <a:lnSpc>
                <a:spcPct val="120000"/>
              </a:lnSpc>
              <a:spcAft>
                <a:spcPts val="600"/>
              </a:spcAft>
              <a:buFontTx/>
              <a:buChar char="•"/>
            </a:pPr>
            <a:r>
              <a:rPr lang="en-GB" sz="1600" i="1" u="sng" dirty="0" smtClean="0"/>
              <a:t>inside</a:t>
            </a:r>
            <a:r>
              <a:rPr lang="en-GB" sz="1600" dirty="0" smtClean="0"/>
              <a:t>  tasks – the </a:t>
            </a:r>
            <a:r>
              <a:rPr lang="en-GB" sz="1600" i="1" u="sng" dirty="0" smtClean="0"/>
              <a:t>elements</a:t>
            </a:r>
            <a:r>
              <a:rPr lang="en-GB" sz="1600" i="1" dirty="0" smtClean="0"/>
              <a:t> of</a:t>
            </a:r>
            <a:r>
              <a:rPr lang="en-GB" sz="1600" b="1" dirty="0" smtClean="0"/>
              <a:t>  targets, </a:t>
            </a:r>
            <a:r>
              <a:rPr lang="en-GB" sz="1600" i="1" dirty="0" smtClean="0"/>
              <a:t>or</a:t>
            </a:r>
            <a:r>
              <a:rPr lang="en-GB" sz="1600" dirty="0" smtClean="0"/>
              <a:t> </a:t>
            </a:r>
          </a:p>
          <a:p>
            <a:pPr lvl="1" eaLnBrk="1" hangingPunct="1">
              <a:lnSpc>
                <a:spcPct val="120000"/>
              </a:lnSpc>
              <a:spcAft>
                <a:spcPts val="600"/>
              </a:spcAft>
              <a:buFontTx/>
              <a:buChar char="•"/>
            </a:pPr>
            <a:r>
              <a:rPr lang="en-GB" sz="1600" i="1" u="sng" dirty="0" smtClean="0"/>
              <a:t>at the same level as</a:t>
            </a:r>
            <a:r>
              <a:rPr lang="en-GB" sz="1600" dirty="0" smtClean="0"/>
              <a:t>  </a:t>
            </a:r>
            <a:r>
              <a:rPr lang="en-GB" sz="1600" b="1" dirty="0" smtClean="0"/>
              <a:t>targets</a:t>
            </a:r>
            <a:r>
              <a:rPr lang="en-GB" sz="1600" dirty="0" smtClean="0"/>
              <a:t>. 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BA95CD-728B-4DFC-81A1-533B306EFD45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4532B0-9E22-43E7-9FBC-9794F2F2E600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20738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mtClean="0"/>
              <a:t>Ant Datatypes and Properties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5733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r>
              <a:rPr lang="en-GB" sz="2800" dirty="0" smtClean="0"/>
              <a:t>Now, after getting started in previous lectures, we will consider </a:t>
            </a:r>
            <a:r>
              <a:rPr lang="en-GB" sz="2800" b="1" dirty="0" smtClean="0"/>
              <a:t>Ant</a:t>
            </a:r>
            <a:r>
              <a:rPr lang="en-GB" sz="2800" dirty="0" smtClean="0"/>
              <a:t> concepts in more detail.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r>
              <a:rPr lang="en-GB" sz="2800" dirty="0" smtClean="0"/>
              <a:t>Two </a:t>
            </a:r>
            <a:r>
              <a:rPr lang="en-GB" sz="2800" i="1" u="sng" dirty="0" smtClean="0"/>
              <a:t>most foundational</a:t>
            </a:r>
            <a:r>
              <a:rPr lang="en-GB" sz="2800" dirty="0" smtClean="0"/>
              <a:t>  concepts of </a:t>
            </a:r>
            <a:r>
              <a:rPr lang="en-GB" sz="2800" b="1" dirty="0" smtClean="0"/>
              <a:t>Ant</a:t>
            </a:r>
            <a:r>
              <a:rPr lang="en-GB" sz="2800" dirty="0" smtClean="0"/>
              <a:t> are 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GB" i="1" u="sng" dirty="0" smtClean="0"/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  <a:defRPr/>
            </a:pPr>
            <a:r>
              <a:rPr lang="en-GB" b="1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datatypes</a:t>
            </a:r>
            <a:r>
              <a:rPr lang="en-GB" dirty="0" smtClean="0"/>
              <a:t>  </a:t>
            </a:r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GB" dirty="0" smtClean="0"/>
          </a:p>
          <a:p>
            <a:pPr lvl="1" eaLnBrk="1" hangingPunct="1">
              <a:lnSpc>
                <a:spcPct val="90000"/>
              </a:lnSpc>
              <a:buSzTx/>
              <a:buFontTx/>
              <a:buChar char="•"/>
              <a:defRPr/>
            </a:pPr>
            <a:r>
              <a:rPr lang="en-GB" b="1" i="1" u="sng" dirty="0" smtClean="0">
                <a:solidFill>
                  <a:srgbClr val="FF0000"/>
                </a:solidFill>
              </a:rPr>
              <a:t>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56"/>
            <a:ext cx="7772400" cy="54292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err="1" smtClean="0"/>
              <a:t>Filesets</a:t>
            </a:r>
            <a:r>
              <a:rPr lang="en-GB" sz="4000" dirty="0" smtClean="0"/>
              <a:t> (cont.)</a:t>
            </a:r>
          </a:p>
        </p:txBody>
      </p:sp>
      <p:sp>
        <p:nvSpPr>
          <p:cNvPr id="624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0490" y="571480"/>
            <a:ext cx="8643998" cy="628652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/>
              <a:t>Let us </a:t>
            </a:r>
            <a:r>
              <a:rPr lang="en-GB" sz="2000" b="1" dirty="0" smtClean="0">
                <a:solidFill>
                  <a:srgbClr val="FF0000"/>
                </a:solidFill>
              </a:rPr>
              <a:t>CREATE</a:t>
            </a:r>
            <a:r>
              <a:rPr lang="en-GB" sz="2000" dirty="0" smtClean="0"/>
              <a:t> a new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copy.xml </a:t>
            </a:r>
            <a:r>
              <a:rPr lang="en-GB" sz="2000" dirty="0" smtClean="0"/>
              <a:t>file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C:\Antbook\ch02\secondbuild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en-GB" sz="2000" b="1" i="1" dirty="0" smtClean="0"/>
              <a:t>by extending  </a:t>
            </a:r>
            <a:r>
              <a:rPr lang="en-GB" sz="2000" dirty="0" smtClean="0"/>
              <a:t>the build file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structured.xml </a:t>
            </a:r>
            <a:r>
              <a:rPr lang="en-GB" sz="2000" dirty="0" smtClean="0"/>
              <a:t>with  </a:t>
            </a:r>
            <a:r>
              <a:rPr lang="en-GB" sz="2000" b="1" i="1" dirty="0" smtClean="0"/>
              <a:t>a new target</a:t>
            </a:r>
            <a:r>
              <a:rPr lang="en-GB" sz="2000" dirty="0" smtClean="0"/>
              <a:t>  containing new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&lt;copy&gt; </a:t>
            </a:r>
            <a:r>
              <a:rPr lang="en-GB" sz="2000" b="1" i="1" dirty="0" smtClean="0"/>
              <a:t>task: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i="1" u="sng" dirty="0" smtClean="0"/>
              <a:t>First</a:t>
            </a:r>
            <a:r>
              <a:rPr lang="en-GB" sz="2000" b="1" dirty="0" smtClean="0">
                <a:solidFill>
                  <a:srgbClr val="FF0000"/>
                </a:solidFill>
              </a:rPr>
              <a:t>  RUN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copy.xml</a:t>
            </a:r>
            <a:r>
              <a:rPr lang="en-GB" sz="2000" b="1" dirty="0" smtClean="0"/>
              <a:t>: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ant -f copy.xml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compile </a:t>
            </a:r>
            <a:r>
              <a:rPr lang="en-GB" sz="2000" dirty="0" smtClean="0"/>
              <a:t>(to do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init -&gt;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compile</a:t>
            </a:r>
            <a:r>
              <a:rPr lang="en-GB" sz="2000" dirty="0" smtClean="0"/>
              <a:t>)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i="1" u="sng" dirty="0" smtClean="0"/>
              <a:t>Then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FF0000"/>
                </a:solidFill>
              </a:rPr>
              <a:t>RUN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ant -f copy.xml copy</a:t>
            </a:r>
            <a:r>
              <a:rPr lang="en-GB" sz="2000" dirty="0" smtClean="0"/>
              <a:t> (to execute the above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&lt;copy&gt;</a:t>
            </a:r>
            <a:r>
              <a:rPr lang="en-GB" sz="2000" dirty="0" smtClean="0"/>
              <a:t> task)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Check</a:t>
            </a:r>
            <a:r>
              <a:rPr lang="en-GB" sz="2000" dirty="0" smtClean="0"/>
              <a:t> what from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build</a:t>
            </a:r>
            <a:r>
              <a:rPr lang="en-GB" sz="2000" dirty="0" smtClean="0"/>
              <a:t> directory was copied into directory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new_build</a:t>
            </a:r>
            <a:r>
              <a:rPr lang="en-GB" sz="2000" dirty="0" smtClean="0"/>
              <a:t>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230313" y="1784349"/>
            <a:ext cx="6913562" cy="1501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&lt;target name="copy"&gt;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&lt;copy 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todir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new_build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dir="build"/&gt;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&lt;/copy&gt;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&lt;/target&gt;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31496" y="6248400"/>
            <a:ext cx="1905000" cy="457200"/>
          </a:xfrm>
          <a:noFill/>
        </p:spPr>
        <p:txBody>
          <a:bodyPr/>
          <a:lstStyle/>
          <a:p>
            <a:fld id="{A71496C6-734A-4CE1-A1F3-FF362D78F674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2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24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  <p:bldP spid="6246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4E5A08-16A4-4E26-A1B7-EEDBC0CC90A8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52"/>
            <a:ext cx="7772400" cy="557234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err="1" smtClean="0"/>
              <a:t>Fileset</a:t>
            </a:r>
            <a:r>
              <a:rPr lang="en-GB" sz="4000" dirty="0" smtClean="0"/>
              <a:t> examples</a:t>
            </a:r>
          </a:p>
        </p:txBody>
      </p:sp>
      <p:sp>
        <p:nvSpPr>
          <p:cNvPr id="65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052513"/>
            <a:ext cx="7772400" cy="444817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b="1" u="sng" dirty="0" smtClean="0">
                <a:solidFill>
                  <a:srgbClr val="FF0000"/>
                </a:solidFill>
              </a:rPr>
              <a:t>TRY</a:t>
            </a:r>
            <a:r>
              <a:rPr lang="en-GB" sz="2000" dirty="0" smtClean="0"/>
              <a:t> to check – </a:t>
            </a:r>
            <a:r>
              <a:rPr lang="en-GB" sz="2000" i="1" dirty="0" smtClean="0">
                <a:solidFill>
                  <a:srgbClr val="FF0000"/>
                </a:solidFill>
              </a:rPr>
              <a:t>by creating appropriate build and other files</a:t>
            </a:r>
            <a:r>
              <a:rPr lang="en-GB" sz="2000" dirty="0" smtClean="0"/>
              <a:t> – that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b="1" dirty="0" smtClean="0"/>
              <a:t>1. </a:t>
            </a:r>
            <a:r>
              <a:rPr lang="en-GB" sz="2000" i="1" dirty="0" err="1" smtClean="0"/>
              <a:t>Fileset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dirty="0" smtClean="0"/>
              <a:t>    includes all </a:t>
            </a:r>
            <a:r>
              <a:rPr lang="en-GB" sz="2000" b="1" dirty="0" smtClean="0"/>
              <a:t>JAR</a:t>
            </a:r>
            <a:r>
              <a:rPr lang="en-GB" sz="2000" dirty="0" smtClean="0"/>
              <a:t> files from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lib</a:t>
            </a:r>
            <a:r>
              <a:rPr lang="en-GB" sz="2000" dirty="0" smtClean="0"/>
              <a:t> directory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non-recursively</a:t>
            </a:r>
            <a:r>
              <a:rPr lang="en-GB" sz="2000" b="1" i="1" u="sng" dirty="0" smtClean="0"/>
              <a:t>,</a:t>
            </a:r>
            <a:r>
              <a:rPr lang="en-GB" sz="2000" dirty="0" smtClean="0"/>
              <a:t>  i.e. no subdirectories are considered.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b="1" dirty="0" smtClean="0"/>
              <a:t>2. </a:t>
            </a:r>
            <a:r>
              <a:rPr lang="en-GB" sz="2000" i="1" dirty="0" err="1" smtClean="0"/>
              <a:t>Fileset</a:t>
            </a:r>
            <a:endParaRPr lang="en-GB" sz="2000" i="1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dirty="0" smtClean="0"/>
              <a:t>    includes all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.java</a:t>
            </a:r>
            <a:r>
              <a:rPr lang="en-GB" sz="2000" dirty="0" smtClean="0"/>
              <a:t> files </a:t>
            </a:r>
            <a:r>
              <a:rPr lang="en-GB" sz="2000" b="1" i="1" u="sng" dirty="0" smtClean="0"/>
              <a:t>in and below</a:t>
            </a:r>
            <a:r>
              <a:rPr lang="en-GB" sz="2000" dirty="0" smtClean="0"/>
              <a:t> 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GB" sz="2000" dirty="0" smtClean="0"/>
              <a:t> directory 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GB" sz="2000" dirty="0" smtClean="0"/>
              <a:t>    that </a:t>
            </a:r>
            <a:r>
              <a:rPr lang="en-GB" sz="2000" i="1" u="sng" dirty="0" smtClean="0"/>
              <a:t>end</a:t>
            </a:r>
            <a:r>
              <a:rPr lang="en-GB" sz="2000" dirty="0" smtClean="0"/>
              <a:t>  with the string "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Test</a:t>
            </a:r>
            <a:r>
              <a:rPr lang="en-GB" sz="2000" dirty="0" smtClean="0"/>
              <a:t>". </a:t>
            </a:r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2124075" y="1484313"/>
            <a:ext cx="5400675" cy="96678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dir="lib"&gt;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&lt;include name="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.jar"/&gt;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dirty="0"/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2195513" y="3429000"/>
            <a:ext cx="5570537" cy="96678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dir="test"&gt;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  &lt;include </a:t>
            </a:r>
            <a:r>
              <a:rPr lang="en-GB" sz="2000" b="1" i="1" dirty="0">
                <a:solidFill>
                  <a:srgbClr val="FF0000"/>
                </a:solidFill>
                <a:latin typeface="Courier New" pitchFamily="49" charset="0"/>
              </a:rPr>
              <a:t>name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**/*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Test.java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  <a:endParaRPr lang="en-GB" dirty="0"/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657225" y="5572125"/>
            <a:ext cx="8085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000" b="1" dirty="0">
                <a:solidFill>
                  <a:srgbClr val="FF0000"/>
                </a:solidFill>
              </a:rPr>
              <a:t>Hint</a:t>
            </a:r>
            <a:r>
              <a:rPr lang="en-GB" sz="2000" dirty="0"/>
              <a:t>: Use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&lt;copy&gt;</a:t>
            </a:r>
            <a:r>
              <a:rPr lang="en-GB" sz="2000" dirty="0"/>
              <a:t> task involving either the first or the second </a:t>
            </a:r>
            <a:r>
              <a:rPr lang="en-GB" sz="2000" dirty="0" err="1"/>
              <a:t>fileset</a:t>
            </a:r>
            <a:r>
              <a:rPr lang="en-GB" sz="2000" dirty="0"/>
              <a:t> </a:t>
            </a:r>
          </a:p>
          <a:p>
            <a:pPr algn="l"/>
            <a:r>
              <a:rPr lang="en-GB" sz="2000" dirty="0"/>
              <a:t>to see which files are really copied.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5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5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  <p:bldP spid="65572" grpId="0" animBg="1"/>
      <p:bldP spid="65574" grpId="0" animBg="1"/>
      <p:bldP spid="6557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8D59B-BD90-422A-8AB9-72804B6B41BE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429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err="1" smtClean="0"/>
              <a:t>Fileset</a:t>
            </a:r>
            <a:r>
              <a:rPr lang="en-GB" sz="4000" dirty="0" smtClean="0"/>
              <a:t> examples (cont.)</a:t>
            </a:r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196975"/>
            <a:ext cx="8091518" cy="5232421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dirty="0" smtClean="0"/>
              <a:t>3.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 smtClean="0"/>
              <a:t>includes only </a:t>
            </a:r>
            <a:r>
              <a:rPr lang="en-GB" sz="2000" b="1" dirty="0" smtClean="0">
                <a:solidFill>
                  <a:srgbClr val="FF0000"/>
                </a:solidFill>
              </a:rPr>
              <a:t>non</a:t>
            </a:r>
            <a:r>
              <a:rPr lang="en-GB" sz="2000" b="1" dirty="0" smtClean="0"/>
              <a:t>-JSP</a:t>
            </a:r>
            <a:r>
              <a:rPr lang="en-GB" sz="2000" dirty="0" smtClean="0"/>
              <a:t> files in the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web</a:t>
            </a:r>
            <a:r>
              <a:rPr lang="en-GB" sz="2000" dirty="0" smtClean="0"/>
              <a:t> directory and below.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i="1" u="sng" dirty="0" smtClean="0"/>
              <a:t>By default</a:t>
            </a:r>
            <a:r>
              <a:rPr lang="en-GB" sz="2000" dirty="0" smtClean="0"/>
              <a:t>,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include</a:t>
            </a:r>
            <a:r>
              <a:rPr lang="en-GB" sz="2000" dirty="0" smtClean="0"/>
              <a:t> and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exclude</a:t>
            </a:r>
            <a:r>
              <a:rPr lang="en-GB" sz="2000" dirty="0" smtClean="0"/>
              <a:t> values are </a:t>
            </a:r>
            <a:r>
              <a:rPr lang="en-GB" sz="2000" b="1" i="1" u="sng" dirty="0" smtClean="0"/>
              <a:t>case sensitive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 smtClean="0"/>
              <a:t>But this </a:t>
            </a:r>
            <a:r>
              <a:rPr lang="en-GB" sz="2000" b="1" i="1" u="sng" dirty="0" smtClean="0"/>
              <a:t>can be disabled</a:t>
            </a:r>
            <a:r>
              <a:rPr lang="en-GB" sz="2000" dirty="0" smtClean="0"/>
              <a:t>  by specifying the attribute of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&gt;: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casesensitive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="false"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&lt;include&gt;</a:t>
            </a:r>
            <a:r>
              <a:rPr lang="en-GB" sz="2000" dirty="0" smtClean="0"/>
              <a:t> and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&lt;exclude&gt;</a:t>
            </a:r>
            <a:r>
              <a:rPr lang="en-GB" sz="2000" dirty="0" smtClean="0"/>
              <a:t> </a:t>
            </a:r>
            <a:r>
              <a:rPr lang="en-GB" sz="2000" dirty="0" err="1" smtClean="0"/>
              <a:t>subelements</a:t>
            </a:r>
            <a:r>
              <a:rPr lang="en-GB" sz="2000" dirty="0" smtClean="0"/>
              <a:t> in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000" dirty="0" smtClean="0"/>
              <a:t> serve as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 smtClean="0"/>
              <a:t> </a:t>
            </a:r>
            <a:r>
              <a:rPr lang="en-GB" sz="2000" b="1" i="1" u="sng" dirty="0" err="1" smtClean="0"/>
              <a:t>patternsets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sz="2000" dirty="0" smtClean="0"/>
              <a:t>For example,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**/*.jsp </a:t>
            </a:r>
            <a:r>
              <a:rPr lang="en-GB" sz="2000" dirty="0" smtClean="0"/>
              <a:t>and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**/*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Test.java</a:t>
            </a:r>
            <a:r>
              <a:rPr lang="en-GB" sz="2000" dirty="0" smtClean="0"/>
              <a:t>  are </a:t>
            </a:r>
            <a:r>
              <a:rPr lang="en-GB" sz="2000" b="1" i="1" u="sng" dirty="0" smtClean="0"/>
              <a:t>patterns</a:t>
            </a:r>
            <a:r>
              <a:rPr lang="en-GB" sz="2000" b="1" dirty="0" smtClean="0"/>
              <a:t>.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195513" y="1268413"/>
            <a:ext cx="4044950" cy="88106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1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dir="web"&gt;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sz="1800" b="1" i="1" dirty="0">
                <a:solidFill>
                  <a:srgbClr val="FF0000"/>
                </a:solidFill>
                <a:latin typeface="Courier New" pitchFamily="49" charset="0"/>
              </a:rPr>
              <a:t>exclude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 name="**/*.jsp"/&gt;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&lt;/</a:t>
            </a:r>
            <a:r>
              <a:rPr lang="en-GB" sz="1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1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6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65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65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DBB554-68E9-4906-9BB4-ED9D009A46AA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smtClean="0"/>
              <a:t>Fileset examples (cont.)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611188" y="1557338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800" dirty="0"/>
              <a:t>There is also a way to </a:t>
            </a:r>
            <a:r>
              <a:rPr lang="en-GB" sz="2800" b="1" i="1" dirty="0"/>
              <a:t>abbreviate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684213" y="2214554"/>
            <a:ext cx="7920037" cy="13430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dir="web"&gt;</a:t>
            </a:r>
          </a:p>
          <a:p>
            <a:pPr algn="l">
              <a:spcBef>
                <a:spcPct val="20000"/>
              </a:spcBef>
              <a:defRPr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    &lt;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include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name="**/*.jsp"/&gt;</a:t>
            </a:r>
          </a:p>
          <a:p>
            <a:pPr algn="l">
              <a:spcBef>
                <a:spcPct val="20000"/>
              </a:spcBef>
              <a:defRPr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&lt;/</a:t>
            </a:r>
            <a:r>
              <a:rPr lang="en-GB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755650" y="3643314"/>
            <a:ext cx="6775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800" dirty="0"/>
              <a:t>as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611188" y="4319597"/>
            <a:ext cx="7993062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dir="web" </a:t>
            </a:r>
            <a:r>
              <a:rPr lang="en-GB" b="1" i="1" dirty="0">
                <a:solidFill>
                  <a:srgbClr val="FF0000"/>
                </a:solidFill>
                <a:latin typeface="Courier New" pitchFamily="49" charset="0"/>
              </a:rPr>
              <a:t>includes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="**/*.jsp"/&gt;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2003425" y="5118099"/>
            <a:ext cx="6126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800" dirty="0"/>
              <a:t>by using </a:t>
            </a:r>
            <a:r>
              <a:rPr lang="en-GB" sz="2800" b="1" i="1" dirty="0"/>
              <a:t>attribute</a:t>
            </a:r>
            <a:r>
              <a:rPr lang="en-GB" sz="2800" dirty="0"/>
              <a:t>  </a:t>
            </a:r>
            <a:r>
              <a:rPr lang="en-GB" sz="2800" b="1" i="1" dirty="0">
                <a:solidFill>
                  <a:srgbClr val="FF0000"/>
                </a:solidFill>
                <a:latin typeface="Courier New" pitchFamily="49" charset="0"/>
              </a:rPr>
              <a:t>includes</a:t>
            </a:r>
            <a:r>
              <a:rPr lang="en-GB" sz="2800" dirty="0"/>
              <a:t> </a:t>
            </a:r>
          </a:p>
          <a:p>
            <a:pPr algn="l"/>
            <a:r>
              <a:rPr lang="en-GB" sz="2800" dirty="0"/>
              <a:t>instead of </a:t>
            </a:r>
            <a:r>
              <a:rPr lang="en-GB" sz="2800" b="1" i="1" dirty="0" err="1"/>
              <a:t>subelement</a:t>
            </a:r>
            <a:r>
              <a:rPr lang="en-GB" sz="2800" dirty="0"/>
              <a:t>  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800" b="1" i="1" dirty="0">
                <a:solidFill>
                  <a:srgbClr val="FF0000"/>
                </a:solidFill>
                <a:latin typeface="Courier New" pitchFamily="49" charset="0"/>
              </a:rPr>
              <a:t>include</a:t>
            </a:r>
            <a:r>
              <a:rPr lang="en-GB" sz="2800" b="1" dirty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90" grpId="0" animBg="1"/>
      <p:bldP spid="67591" grpId="0"/>
      <p:bldP spid="67592" grpId="0" animBg="1"/>
      <p:bldP spid="6759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2BB86-1E59-4B9C-83BD-39F4C1A4284E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96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smtClean="0"/>
              <a:t>Some </a:t>
            </a:r>
            <a:r>
              <a:rPr lang="en-GB" sz="4000" b="1" dirty="0" smtClean="0"/>
              <a:t>default exclude</a:t>
            </a:r>
            <a:r>
              <a:rPr lang="en-GB" sz="4000" dirty="0" smtClean="0"/>
              <a:t> patterns</a:t>
            </a:r>
          </a:p>
        </p:txBody>
      </p:sp>
      <p:graphicFrame>
        <p:nvGraphicFramePr>
          <p:cNvPr id="69698" name="Group 6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7408326"/>
              </p:ext>
            </p:extLst>
          </p:nvPr>
        </p:nvGraphicFramePr>
        <p:xfrm>
          <a:off x="611188" y="1412776"/>
          <a:ext cx="7772400" cy="3457893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Typical program that creates and uses these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**/*~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jEdit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and other editors use this as previous version </a:t>
                      </a:r>
                      <a:r>
                        <a:rPr kumimoji="0" lang="en-GB" sz="20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backup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**/#*#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editors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**/.#*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editors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**/%*%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editors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99" name="Text Box 67"/>
          <p:cNvSpPr txBox="1">
            <a:spLocks noChangeArrowheads="1"/>
          </p:cNvSpPr>
          <p:nvPr/>
        </p:nvSpPr>
        <p:spPr bwMode="auto">
          <a:xfrm>
            <a:off x="539750" y="5027629"/>
            <a:ext cx="79930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</a:pPr>
            <a:r>
              <a:rPr lang="en-GB" sz="2800" dirty="0"/>
              <a:t>To </a:t>
            </a:r>
            <a:r>
              <a:rPr lang="en-GB" sz="2800" i="1" u="sng" dirty="0"/>
              <a:t>turn off</a:t>
            </a:r>
            <a:r>
              <a:rPr lang="en-GB" sz="2800" dirty="0"/>
              <a:t>   the automatic exclusion, use the </a:t>
            </a:r>
            <a:r>
              <a:rPr lang="en-GB" sz="2800" b="1" i="1" dirty="0" err="1">
                <a:solidFill>
                  <a:srgbClr val="FF0000"/>
                </a:solidFill>
                <a:latin typeface="Courier New" pitchFamily="49" charset="0"/>
              </a:rPr>
              <a:t>defaultexcludes</a:t>
            </a:r>
            <a:r>
              <a:rPr lang="en-GB" sz="2800" dirty="0"/>
              <a:t> attribute: </a:t>
            </a:r>
          </a:p>
        </p:txBody>
      </p: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571472" y="6186510"/>
            <a:ext cx="748665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dir="..." </a:t>
            </a:r>
            <a:r>
              <a:rPr lang="en-GB" b="1" i="1" dirty="0" err="1">
                <a:solidFill>
                  <a:srgbClr val="FF0000"/>
                </a:solidFill>
                <a:latin typeface="Courier New" pitchFamily="49" charset="0"/>
              </a:rPr>
              <a:t>defaultexcludes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="no"&gt;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548680"/>
            <a:ext cx="3711272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  <a:latin typeface="+mn-lt"/>
              </a:rPr>
              <a:t>SELF-STUDY</a:t>
            </a:r>
            <a:endParaRPr lang="en-GB" sz="44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99" grpId="0"/>
      <p:bldP spid="6970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6A5B54-D967-458E-A7C0-F88D5D6C8005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4624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dirty="0" err="1" smtClean="0"/>
              <a:t>Patternsets</a:t>
            </a:r>
            <a:r>
              <a:rPr lang="en-GB" sz="4000" dirty="0" smtClean="0"/>
              <a:t> and Selectors</a:t>
            </a:r>
            <a:endParaRPr lang="en-GB" sz="4000" dirty="0" smtClean="0">
              <a:latin typeface="Courier New" pitchFamily="49" charset="0"/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9388" y="996688"/>
            <a:ext cx="8964612" cy="5384640"/>
          </a:xfrm>
          <a:solidFill>
            <a:schemeClr val="bg1"/>
          </a:solidFill>
        </p:spPr>
        <p:txBody>
          <a:bodyPr/>
          <a:lstStyle/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 smtClean="0"/>
              <a:t>There is also some additional mechanism of </a:t>
            </a:r>
            <a:r>
              <a:rPr lang="en-GB" sz="2800" i="1" u="sng" dirty="0" err="1" smtClean="0"/>
              <a:t>patternsets</a:t>
            </a:r>
            <a:r>
              <a:rPr lang="en-GB" sz="2800" dirty="0" smtClean="0"/>
              <a:t>  and </a:t>
            </a:r>
            <a:r>
              <a:rPr lang="en-GB" sz="2800" i="1" u="sng" dirty="0" smtClean="0"/>
              <a:t>selectors</a:t>
            </a:r>
            <a:r>
              <a:rPr lang="en-GB" sz="2800" dirty="0" smtClean="0"/>
              <a:t>  to form </a:t>
            </a:r>
            <a:r>
              <a:rPr lang="en-GB" sz="2800" i="1" u="sng" dirty="0" err="1" smtClean="0"/>
              <a:t>filesets</a:t>
            </a:r>
            <a:r>
              <a:rPr lang="en-GB" sz="2800" dirty="0" smtClean="0"/>
              <a:t>  which we </a:t>
            </a:r>
            <a:r>
              <a:rPr lang="en-GB" sz="2800" b="1" dirty="0" smtClean="0">
                <a:solidFill>
                  <a:srgbClr val="FF0000"/>
                </a:solidFill>
              </a:rPr>
              <a:t>will not consider</a:t>
            </a:r>
            <a:r>
              <a:rPr lang="en-GB" sz="2800" dirty="0" smtClean="0"/>
              <a:t>. </a:t>
            </a: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endParaRPr lang="en-GB" sz="2800" dirty="0" smtClean="0"/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 smtClean="0"/>
              <a:t>See Sections 3.5 and 3.6 in </a:t>
            </a:r>
            <a:r>
              <a:rPr lang="en-GB" sz="2800" b="1" dirty="0" err="1" smtClean="0"/>
              <a:t>Antbook</a:t>
            </a:r>
            <a:r>
              <a:rPr lang="en-GB" sz="2800" dirty="0" smtClean="0"/>
              <a:t>,         </a:t>
            </a: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None/>
            </a:pPr>
            <a:r>
              <a:rPr lang="en-GB" sz="2800" dirty="0" smtClean="0"/>
              <a:t>   and also </a:t>
            </a: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C:\JAVA\Ant1.8.1\docs\manual\index.html</a:t>
            </a:r>
            <a:endParaRPr lang="en-GB" sz="2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b="1" dirty="0" smtClean="0">
                <a:solidFill>
                  <a:srgbClr val="000000"/>
                </a:solidFill>
                <a:latin typeface="Courier New" pitchFamily="49" charset="0"/>
              </a:rPr>
              <a:t>http://ant.apache.org/manual/index.html</a:t>
            </a: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b="1" dirty="0" smtClean="0">
                <a:solidFill>
                  <a:srgbClr val="FF0000"/>
                </a:solidFill>
              </a:rPr>
              <a:t>We postpone considering further data types.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F9E20-7478-4BAE-A6CE-D9A8445A0499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b="1" smtClean="0"/>
              <a:t>Ant</a:t>
            </a:r>
            <a:r>
              <a:rPr lang="en-GB" sz="4000" smtClean="0"/>
              <a:t> </a:t>
            </a:r>
            <a:r>
              <a:rPr lang="en-GB" sz="4000" b="1" smtClean="0"/>
              <a:t>datatypes</a:t>
            </a:r>
            <a:r>
              <a:rPr lang="en-GB" sz="4000" smtClean="0"/>
              <a:t> overview</a:t>
            </a:r>
          </a:p>
        </p:txBody>
      </p:sp>
      <p:sp>
        <p:nvSpPr>
          <p:cNvPr id="51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57338"/>
            <a:ext cx="7772400" cy="46085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To build a typical </a:t>
            </a:r>
            <a:r>
              <a:rPr lang="en-GB" b="1" dirty="0" smtClean="0"/>
              <a:t>Java</a:t>
            </a:r>
            <a:r>
              <a:rPr lang="en-GB" dirty="0" smtClean="0"/>
              <a:t> project we mostly deal with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i="1" u="sng" dirty="0" smtClean="0"/>
              <a:t>files</a:t>
            </a:r>
            <a:r>
              <a:rPr lang="en-GB" dirty="0" smtClean="0"/>
              <a:t>  and  </a:t>
            </a:r>
            <a:r>
              <a:rPr lang="en-GB" i="1" u="sng" dirty="0" smtClean="0"/>
              <a:t>paths</a:t>
            </a:r>
            <a:r>
              <a:rPr lang="en-GB" dirty="0" smtClean="0"/>
              <a:t>  (such as </a:t>
            </a:r>
            <a:r>
              <a:rPr lang="en-GB" i="1" u="sng" dirty="0" err="1" smtClean="0"/>
              <a:t>classpaths</a:t>
            </a:r>
            <a:r>
              <a:rPr lang="en-GB" dirty="0" smtClean="0"/>
              <a:t>).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This leads to </a:t>
            </a:r>
            <a:r>
              <a:rPr lang="en-GB" b="1" dirty="0" smtClean="0"/>
              <a:t>Ant</a:t>
            </a:r>
            <a:r>
              <a:rPr lang="en-GB" dirty="0" smtClean="0"/>
              <a:t> </a:t>
            </a:r>
            <a:r>
              <a:rPr lang="en-GB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datatypes</a:t>
            </a:r>
            <a:r>
              <a:rPr lang="en-GB" i="1" dirty="0" smtClean="0"/>
              <a:t> </a:t>
            </a:r>
            <a:r>
              <a:rPr lang="en-GB" dirty="0" smtClean="0"/>
              <a:t>:</a:t>
            </a:r>
          </a:p>
          <a:p>
            <a:pPr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GB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fileset</a:t>
            </a:r>
            <a:endParaRPr lang="en-GB" i="1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GB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path</a:t>
            </a:r>
            <a:endParaRPr lang="en-GB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GB" dirty="0" smtClean="0"/>
              <a:t>and several others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95E83F-BE68-4A45-9CAC-3857B2668C6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smtClean="0"/>
              <a:t>Filesets</a:t>
            </a:r>
            <a:r>
              <a:rPr lang="en-GB" sz="3600" smtClean="0"/>
              <a:t> overview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4000504"/>
            <a:ext cx="8280400" cy="249557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dir</a:t>
            </a:r>
            <a:r>
              <a:rPr lang="en-GB" sz="2000" dirty="0" smtClean="0"/>
              <a:t> is </a:t>
            </a:r>
            <a:r>
              <a:rPr lang="en-GB" sz="2000" i="1" u="sng" dirty="0" smtClean="0"/>
              <a:t>mandatory</a:t>
            </a:r>
            <a:r>
              <a:rPr lang="en-GB" sz="2000" dirty="0" smtClean="0"/>
              <a:t>  attribute to denote a </a:t>
            </a:r>
            <a:r>
              <a:rPr lang="en-GB" sz="2000" i="1" u="sng" dirty="0" smtClean="0"/>
              <a:t>base (or root) directory</a:t>
            </a:r>
            <a:r>
              <a:rPr lang="en-GB" sz="2000" dirty="0" smtClean="0"/>
              <a:t>  of the </a:t>
            </a:r>
            <a:r>
              <a:rPr lang="en-GB" sz="2000" b="1" i="1" dirty="0" err="1" smtClean="0"/>
              <a:t>fileset</a:t>
            </a:r>
            <a:r>
              <a:rPr lang="en-GB" sz="2000" dirty="0" smtClean="0"/>
              <a:t>  </a:t>
            </a:r>
            <a:r>
              <a:rPr lang="en-GB" sz="2000" dirty="0" smtClean="0">
                <a:latin typeface="Courier New" pitchFamily="49" charset="0"/>
              </a:rPr>
              <a:t>- </a:t>
            </a:r>
            <a:r>
              <a:rPr lang="en-GB" sz="2000" dirty="0" smtClean="0"/>
              <a:t>here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2000" dirty="0" smtClean="0"/>
              <a:t>. Files in the </a:t>
            </a:r>
            <a:r>
              <a:rPr lang="en-GB" sz="2000" dirty="0" err="1" smtClean="0"/>
              <a:t>fileset</a:t>
            </a:r>
            <a:r>
              <a:rPr lang="en-GB" sz="2000" dirty="0" smtClean="0"/>
              <a:t> can be found in a </a:t>
            </a:r>
            <a:r>
              <a:rPr lang="en-GB" sz="2000" i="1" u="sng" dirty="0" smtClean="0"/>
              <a:t>directory tree starting from this </a:t>
            </a:r>
            <a:r>
              <a:rPr lang="en-GB" sz="2000" i="1" u="sng" dirty="0" err="1" smtClean="0"/>
              <a:t>fileset</a:t>
            </a:r>
            <a:r>
              <a:rPr lang="en-GB" sz="2000" i="1" u="sng" dirty="0" smtClean="0"/>
              <a:t> base directory</a:t>
            </a:r>
            <a:r>
              <a:rPr lang="en-GB" sz="2000" dirty="0" smtClean="0"/>
              <a:t>. 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includes</a:t>
            </a:r>
            <a:r>
              <a:rPr lang="en-GB" sz="2000" dirty="0" smtClean="0"/>
              <a:t> attribute shows </a:t>
            </a:r>
            <a:r>
              <a:rPr lang="en-GB" sz="2000" i="1" u="sng" dirty="0" smtClean="0"/>
              <a:t>which files from this directory to include</a:t>
            </a:r>
            <a:r>
              <a:rPr lang="en-GB" sz="2000" dirty="0" smtClean="0"/>
              <a:t>.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</a:pP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id</a:t>
            </a:r>
            <a:r>
              <a:rPr lang="en-GB" sz="2000" dirty="0" smtClean="0"/>
              <a:t> attribute is </a:t>
            </a:r>
            <a:r>
              <a:rPr lang="en-GB" sz="2000" i="1" dirty="0" smtClean="0"/>
              <a:t>a </a:t>
            </a:r>
            <a:r>
              <a:rPr lang="en-GB" sz="2000" i="1" u="sng" dirty="0" smtClean="0"/>
              <a:t>reference</a:t>
            </a:r>
            <a:r>
              <a:rPr lang="en-GB" sz="2000" dirty="0" smtClean="0"/>
              <a:t>  which can be used later wherever this </a:t>
            </a:r>
            <a:r>
              <a:rPr lang="en-GB" sz="2000" b="1" i="1" dirty="0" err="1" smtClean="0"/>
              <a:t>fileset</a:t>
            </a:r>
            <a:r>
              <a:rPr lang="en-GB" sz="2000" dirty="0" smtClean="0"/>
              <a:t>  is required to use (possibly repeatedly).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051050" y="2857496"/>
            <a:ext cx="4765675" cy="1016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dir="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" </a:t>
            </a:r>
          </a:p>
          <a:p>
            <a:pPr algn="l"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       includes="**/*.java"</a:t>
            </a:r>
          </a:p>
          <a:p>
            <a:pPr algn="l">
              <a:defRPr/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id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sz="2000" b="1" i="1" dirty="0" err="1">
                <a:solidFill>
                  <a:srgbClr val="CC6600"/>
                </a:solidFill>
                <a:latin typeface="Courier New" pitchFamily="49" charset="0"/>
              </a:rPr>
              <a:t>source.fileset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4213" y="1484313"/>
            <a:ext cx="7632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1" i="1" dirty="0" err="1"/>
              <a:t>Fileset</a:t>
            </a:r>
            <a:r>
              <a:rPr lang="en-GB" sz="2000" dirty="0"/>
              <a:t>  is a common entity to manipulate for such tasks as </a:t>
            </a:r>
            <a:r>
              <a:rPr lang="en-GB" sz="2000" i="1" u="sng" dirty="0"/>
              <a:t>compiling</a:t>
            </a:r>
            <a:r>
              <a:rPr lang="en-GB" sz="2000" dirty="0"/>
              <a:t>, </a:t>
            </a:r>
            <a:r>
              <a:rPr lang="en-GB" sz="2000" i="1" u="sng" dirty="0"/>
              <a:t>packaging</a:t>
            </a:r>
            <a:r>
              <a:rPr lang="en-GB" sz="2000" dirty="0"/>
              <a:t>, </a:t>
            </a:r>
            <a:r>
              <a:rPr lang="en-GB" sz="2000" i="1" u="sng" dirty="0"/>
              <a:t>copying</a:t>
            </a:r>
            <a:r>
              <a:rPr lang="en-GB" sz="2000" dirty="0"/>
              <a:t>, </a:t>
            </a:r>
            <a:r>
              <a:rPr lang="en-GB" sz="2000" i="1" u="sng" dirty="0"/>
              <a:t>deleting</a:t>
            </a:r>
            <a:r>
              <a:rPr lang="en-GB" sz="2000" dirty="0"/>
              <a:t>, and </a:t>
            </a:r>
            <a:r>
              <a:rPr lang="en-GB" sz="2000" i="1" u="sng" dirty="0"/>
              <a:t>documenting</a:t>
            </a:r>
            <a:r>
              <a:rPr lang="en-GB" sz="2000" dirty="0"/>
              <a:t>. </a:t>
            </a:r>
          </a:p>
          <a:p>
            <a:pPr algn="l"/>
            <a:endParaRPr lang="en-GB" sz="2000" i="1" u="sng" dirty="0"/>
          </a:p>
          <a:p>
            <a:pPr algn="l"/>
            <a:r>
              <a:rPr lang="en-GB" sz="2000" b="1" i="1" dirty="0" err="1"/>
              <a:t>Fileset</a:t>
            </a:r>
            <a:r>
              <a:rPr lang="en-GB" sz="2000" dirty="0"/>
              <a:t>  is a group of files represented like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09B35-FBB8-4A3D-92D6-EA4999A7A955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smtClean="0"/>
              <a:t>Filesets</a:t>
            </a:r>
            <a:r>
              <a:rPr lang="en-GB" sz="3600" smtClean="0"/>
              <a:t> overview</a:t>
            </a:r>
          </a:p>
        </p:txBody>
      </p:sp>
      <p:sp>
        <p:nvSpPr>
          <p:cNvPr id="71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772400" cy="451486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400" dirty="0" smtClean="0"/>
              <a:t>For example, copying  source code to another directory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dirty="0" smtClean="0"/>
              <a:t>using the above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id="</a:t>
            </a:r>
            <a:r>
              <a:rPr lang="en-GB" sz="2400" b="1" i="1" dirty="0" err="1" smtClean="0">
                <a:solidFill>
                  <a:srgbClr val="CC6600"/>
                </a:solidFill>
                <a:latin typeface="Courier New" pitchFamily="49" charset="0"/>
              </a:rPr>
              <a:t>source.fileset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en-GB" sz="2400" dirty="0" smtClean="0"/>
              <a:t>  could be </a:t>
            </a:r>
          </a:p>
          <a:p>
            <a:pPr eaLnBrk="1" hangingPunct="1">
              <a:buNone/>
            </a:pPr>
            <a:r>
              <a:rPr lang="en-GB" sz="2400" dirty="0" smtClean="0"/>
              <a:t>done by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&lt;copy&gt;</a:t>
            </a:r>
            <a:r>
              <a:rPr lang="en-GB" sz="2400" dirty="0" smtClean="0"/>
              <a:t> task by using the `inverse’ </a:t>
            </a:r>
            <a:r>
              <a:rPr lang="en-GB" sz="2400" b="1" dirty="0" err="1">
                <a:solidFill>
                  <a:srgbClr val="FF0000"/>
                </a:solidFill>
                <a:latin typeface="Courier New" pitchFamily="49" charset="0"/>
              </a:rPr>
              <a:t>refid</a:t>
            </a:r>
            <a:r>
              <a:rPr lang="en-GB" sz="24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sz="2400" dirty="0" smtClean="0"/>
              <a:t>attribute as follows: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sz="24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solidFill>
                <a:srgbClr val="FF0000"/>
              </a:solidFill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971550" y="3672185"/>
            <a:ext cx="6985000" cy="11969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&lt;copy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</a:rPr>
              <a:t>todir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="backup"&gt;</a:t>
            </a:r>
          </a:p>
          <a:p>
            <a:pPr algn="l"/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 &lt;</a:t>
            </a:r>
            <a:r>
              <a:rPr lang="en-GB" b="1" dirty="0" err="1">
                <a:solidFill>
                  <a:srgbClr val="EE00EE"/>
                </a:solidFill>
                <a:latin typeface="Courier New" pitchFamily="49" charset="0"/>
              </a:rPr>
              <a:t>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Courier New" pitchFamily="49" charset="0"/>
              </a:rPr>
              <a:t>refid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="</a:t>
            </a:r>
            <a:r>
              <a:rPr lang="en-GB" b="1" i="1" dirty="0" err="1">
                <a:solidFill>
                  <a:srgbClr val="CC6600"/>
                </a:solidFill>
                <a:latin typeface="Courier New" pitchFamily="49" charset="0"/>
              </a:rPr>
              <a:t>source.fileset</a:t>
            </a:r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"/&gt;</a:t>
            </a:r>
          </a:p>
          <a:p>
            <a:pPr algn="l"/>
            <a:r>
              <a:rPr lang="en-GB" b="1" dirty="0">
                <a:solidFill>
                  <a:srgbClr val="000000"/>
                </a:solidFill>
                <a:latin typeface="Courier New" pitchFamily="49" charset="0"/>
              </a:rPr>
              <a:t>&lt;/copy&gt;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A726A3-ACA3-46FE-A338-8479DF52E8BE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6096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600" b="1" smtClean="0"/>
              <a:t>Paths</a:t>
            </a:r>
            <a:r>
              <a:rPr lang="en-GB" sz="3600" smtClean="0"/>
              <a:t> overview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7772400" cy="532765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A </a:t>
            </a:r>
            <a:r>
              <a:rPr lang="en-GB" sz="2400" b="1" i="1" dirty="0" smtClean="0"/>
              <a:t>path</a:t>
            </a:r>
            <a:r>
              <a:rPr lang="en-GB" sz="2400" dirty="0" smtClean="0"/>
              <a:t>  can be defined in a build file to be </a:t>
            </a:r>
            <a:r>
              <a:rPr lang="en-GB" sz="2400" i="1" u="sng" dirty="0" smtClean="0"/>
              <a:t>used</a:t>
            </a:r>
            <a:r>
              <a:rPr lang="en-GB" sz="2400" dirty="0" smtClean="0"/>
              <a:t>  for compilation with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 task,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and </a:t>
            </a:r>
            <a:r>
              <a:rPr lang="en-GB" sz="2400" i="1" u="sng" dirty="0" smtClean="0"/>
              <a:t>reused</a:t>
            </a:r>
            <a:r>
              <a:rPr lang="en-GB" sz="2400" dirty="0" smtClean="0"/>
              <a:t>   for execution with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&lt;java&gt; </a:t>
            </a:r>
            <a:r>
              <a:rPr lang="en-GB" sz="2400" dirty="0" smtClean="0"/>
              <a:t>task</a:t>
            </a:r>
            <a:r>
              <a:rPr lang="en-GB" sz="2400" dirty="0" smtClean="0">
                <a:latin typeface="Courier New" pitchFamily="49" charset="0"/>
              </a:rPr>
              <a:t>.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i="1" dirty="0" err="1" smtClean="0"/>
              <a:t>Classpath</a:t>
            </a:r>
            <a:r>
              <a:rPr lang="en-GB" sz="2400" dirty="0" smtClean="0"/>
              <a:t>  can be easily and tightly controlled by </a:t>
            </a:r>
            <a:r>
              <a:rPr lang="en-GB" sz="2400" b="1" dirty="0" smtClean="0"/>
              <a:t>Ant</a:t>
            </a:r>
            <a:r>
              <a:rPr lang="en-GB" sz="24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This reduces CLASSPATH configuration problems,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both for compilation and execution.</a:t>
            </a:r>
            <a:r>
              <a:rPr lang="en-GB" sz="2400" dirty="0" smtClean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400" b="1" i="1" dirty="0" smtClean="0"/>
              <a:t>Examples</a:t>
            </a:r>
            <a:r>
              <a:rPr lang="en-GB" sz="2400" dirty="0" smtClean="0"/>
              <a:t>  will be presented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C04263-E045-49B0-ABC6-5C8096150386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4000" b="1" smtClean="0"/>
              <a:t>Properties</a:t>
            </a:r>
            <a:r>
              <a:rPr lang="en-GB" sz="4000" smtClean="0"/>
              <a:t> overview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893175" cy="5376883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Ant's </a:t>
            </a:r>
            <a:r>
              <a:rPr lang="en-GB" sz="2000" i="1" u="sng" dirty="0" smtClean="0"/>
              <a:t>property handling mechanism</a:t>
            </a:r>
            <a:r>
              <a:rPr lang="en-GB" sz="2000" dirty="0" smtClean="0"/>
              <a:t>  allows for </a:t>
            </a:r>
            <a:r>
              <a:rPr lang="en-GB" sz="2000" b="1" i="1" u="sng" dirty="0" smtClean="0"/>
              <a:t>parameterizing</a:t>
            </a:r>
            <a:r>
              <a:rPr lang="en-GB" sz="2000" dirty="0" smtClean="0"/>
              <a:t>  the build file by string-specified items.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For example, we can change a build </a:t>
            </a:r>
            <a:r>
              <a:rPr lang="en-GB" sz="2000" i="1" dirty="0" smtClean="0"/>
              <a:t>to use a different version of library</a:t>
            </a:r>
            <a:r>
              <a:rPr lang="en-GB" sz="2000" dirty="0" smtClean="0"/>
              <a:t>  (JAR file) by one command like this: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endParaRPr lang="en-GB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None/>
            </a:pPr>
            <a:endParaRPr lang="en-GB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endParaRPr lang="en-GB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In this example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struts.jar </a:t>
            </a:r>
            <a:r>
              <a:rPr lang="en-GB" sz="2000" dirty="0" smtClean="0"/>
              <a:t>after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–D </a:t>
            </a:r>
            <a:r>
              <a:rPr lang="en-GB" sz="2000" dirty="0" smtClean="0"/>
              <a:t>(no white space!)</a:t>
            </a:r>
            <a:r>
              <a:rPr lang="en-GB" sz="20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GB" sz="2000" i="1" u="sng" dirty="0" smtClean="0"/>
              <a:t>represents an </a:t>
            </a:r>
            <a:r>
              <a:rPr lang="en-GB" sz="2000" b="1" i="1" u="sng" dirty="0" smtClean="0"/>
              <a:t>Ant</a:t>
            </a:r>
            <a:r>
              <a:rPr lang="en-GB" sz="2000" i="1" u="sng" dirty="0" smtClean="0"/>
              <a:t> </a:t>
            </a:r>
            <a:r>
              <a:rPr lang="en-GB" sz="2000" b="1" i="1" u="sng" dirty="0" smtClean="0"/>
              <a:t>property</a:t>
            </a:r>
            <a:r>
              <a:rPr lang="en-GB" sz="2000" dirty="0" smtClean="0"/>
              <a:t>  (or </a:t>
            </a:r>
            <a:r>
              <a:rPr lang="en-GB" sz="2000" b="1" i="1" u="sng" dirty="0" smtClean="0"/>
              <a:t>parameter</a:t>
            </a:r>
            <a:r>
              <a:rPr lang="en-GB" sz="2000" dirty="0" smtClean="0"/>
              <a:t>) with the </a:t>
            </a:r>
            <a:r>
              <a:rPr lang="en-GB" sz="2000" b="1" i="1" dirty="0" smtClean="0"/>
              <a:t>assigned value</a:t>
            </a:r>
            <a:r>
              <a:rPr lang="en-GB" sz="2000" dirty="0" smtClean="0"/>
              <a:t> </a:t>
            </a:r>
            <a:r>
              <a:rPr lang="en-GB" sz="2000" b="1" dirty="0" smtClean="0"/>
              <a:t>“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/home/ant/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itchFamily="49" charset="0"/>
              </a:rPr>
              <a:t>newstruts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/struts.jar”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en-GB" sz="2000" i="1" u="sng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Build file uses </a:t>
            </a:r>
            <a:r>
              <a:rPr lang="en-GB" sz="2000" i="1" dirty="0" smtClean="0"/>
              <a:t>special syntax</a:t>
            </a:r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${struts.jar}</a:t>
            </a:r>
            <a:r>
              <a:rPr lang="en-GB" sz="2000" dirty="0" smtClean="0"/>
              <a:t> to </a:t>
            </a:r>
            <a:r>
              <a:rPr lang="en-GB" sz="2000" b="1" i="1" dirty="0" smtClean="0">
                <a:solidFill>
                  <a:srgbClr val="FF0000"/>
                </a:solidFill>
              </a:rPr>
              <a:t>refer</a:t>
            </a:r>
            <a:r>
              <a:rPr lang="en-GB" sz="2000" dirty="0" smtClean="0"/>
              <a:t>  to this property.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A key feature of an </a:t>
            </a:r>
            <a:r>
              <a:rPr lang="en-GB" sz="2000" b="1" dirty="0" smtClean="0"/>
              <a:t>Ant</a:t>
            </a:r>
            <a:r>
              <a:rPr lang="en-GB" sz="2000" dirty="0" smtClean="0"/>
              <a:t> property is its </a:t>
            </a:r>
            <a:r>
              <a:rPr lang="en-GB" sz="2000" b="1" i="1" u="sng" dirty="0" smtClean="0">
                <a:solidFill>
                  <a:srgbClr val="FF0000"/>
                </a:solidFill>
              </a:rPr>
              <a:t>immutability</a:t>
            </a:r>
            <a:r>
              <a:rPr lang="en-GB" sz="2000" b="1" i="1" u="sng" dirty="0" smtClean="0"/>
              <a:t> </a:t>
            </a:r>
            <a:r>
              <a:rPr lang="en-GB" sz="2000" dirty="0" smtClean="0"/>
              <a:t>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GB" sz="2000" dirty="0" smtClean="0"/>
              <a:t>- once a property is set, it </a:t>
            </a:r>
            <a:r>
              <a:rPr lang="en-GB" sz="2000" b="1" i="1" u="sng" dirty="0" smtClean="0"/>
              <a:t>resists change</a:t>
            </a:r>
            <a:r>
              <a:rPr lang="en-GB" sz="2000" dirty="0" smtClean="0"/>
              <a:t>. 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5650" y="2960688"/>
            <a:ext cx="7993063" cy="396875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>
                <a:solidFill>
                  <a:schemeClr val="bg1"/>
                </a:solidFill>
                <a:latin typeface="Courier New" pitchFamily="49" charset="0"/>
              </a:rPr>
              <a:t>&gt;ant -D</a:t>
            </a:r>
            <a:r>
              <a:rPr lang="en-GB" sz="2000" b="1">
                <a:solidFill>
                  <a:schemeClr val="bg1"/>
                </a:solidFill>
                <a:latin typeface="Courier New" pitchFamily="49" charset="0"/>
              </a:rPr>
              <a:t>struts.jar</a:t>
            </a:r>
            <a:r>
              <a:rPr lang="en-GB" sz="2000">
                <a:solidFill>
                  <a:schemeClr val="bg1"/>
                </a:solidFill>
                <a:latin typeface="Courier New" pitchFamily="49" charset="0"/>
              </a:rPr>
              <a:t>=/home/ant/newstruts/struts.jar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 animBg="1"/>
      <p:bldP spid="378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996A1E-CB59-4D56-8E55-2A3E26BB3DF1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719137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3200" smtClean="0"/>
              <a:t>Datatypes and Properties with </a:t>
            </a:r>
            <a:r>
              <a:rPr lang="en-GB" sz="32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&lt;javac&gt;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46225"/>
            <a:ext cx="7981950" cy="4811733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The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 smtClean="0"/>
              <a:t> task is an </a:t>
            </a:r>
            <a:r>
              <a:rPr lang="en-GB" b="1" dirty="0" smtClean="0"/>
              <a:t>Ant’s</a:t>
            </a:r>
            <a:r>
              <a:rPr lang="en-GB" dirty="0" smtClean="0"/>
              <a:t> </a:t>
            </a:r>
            <a:r>
              <a:rPr lang="en-GB" b="1" i="1" dirty="0" smtClean="0"/>
              <a:t>version</a:t>
            </a:r>
            <a:r>
              <a:rPr lang="en-GB" dirty="0" smtClean="0"/>
              <a:t> of </a:t>
            </a:r>
            <a:r>
              <a:rPr lang="en-GB" b="1" dirty="0" smtClean="0"/>
              <a:t>Java</a:t>
            </a:r>
            <a:r>
              <a:rPr lang="en-GB" dirty="0" smtClean="0"/>
              <a:t> source </a:t>
            </a:r>
            <a:r>
              <a:rPr lang="en-GB" b="1" i="1" dirty="0" smtClean="0"/>
              <a:t>compilation command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dirty="0" smtClean="0"/>
              <a:t> with associated </a:t>
            </a:r>
            <a:r>
              <a:rPr lang="en-GB" b="1" i="1" dirty="0" smtClean="0"/>
              <a:t>switches</a:t>
            </a:r>
            <a:r>
              <a:rPr lang="en-GB" dirty="0" smtClean="0"/>
              <a:t>. </a:t>
            </a:r>
          </a:p>
          <a:p>
            <a:pPr eaLnBrk="1" hangingPunct="1"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Let us </a:t>
            </a:r>
            <a:r>
              <a:rPr lang="en-GB" b="1" i="1" u="sng" dirty="0" smtClean="0"/>
              <a:t>compare</a:t>
            </a:r>
            <a:r>
              <a:rPr lang="en-GB" dirty="0" smtClean="0"/>
              <a:t>  </a:t>
            </a:r>
            <a:r>
              <a:rPr lang="en-GB" b="1" dirty="0" smtClean="0"/>
              <a:t>Sun's</a:t>
            </a:r>
            <a:r>
              <a:rPr lang="en-GB" dirty="0" smtClean="0"/>
              <a:t> </a:t>
            </a:r>
          </a:p>
          <a:p>
            <a:pPr lvl="1" eaLnBrk="1" hangingPunct="1">
              <a:spcAft>
                <a:spcPts val="1200"/>
              </a:spcAft>
              <a:buFont typeface="Wingdings" pitchFamily="2" charset="2"/>
              <a:buChar char="§"/>
            </a:pPr>
            <a:r>
              <a:rPr lang="en-GB" b="1" dirty="0" smtClean="0"/>
              <a:t>JDK 1.3.1</a:t>
            </a:r>
            <a:r>
              <a:rPr lang="en-GB" dirty="0" smtClean="0"/>
              <a:t> 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dirty="0" smtClean="0"/>
              <a:t> command-line compiler </a:t>
            </a:r>
            <a:r>
              <a:rPr lang="en-GB" b="1" dirty="0" smtClean="0"/>
              <a:t>switches</a:t>
            </a:r>
            <a:r>
              <a:rPr lang="en-GB" dirty="0" smtClean="0"/>
              <a:t>  to </a:t>
            </a:r>
          </a:p>
          <a:p>
            <a:pPr lvl="1" eaLnBrk="1" hangingPunct="1">
              <a:spcAft>
                <a:spcPts val="1200"/>
              </a:spcAft>
              <a:buFont typeface="Wingdings" pitchFamily="2" charset="2"/>
              <a:buChar char="§"/>
            </a:pPr>
            <a:r>
              <a:rPr lang="en-GB" b="1" dirty="0" smtClean="0"/>
              <a:t>Ant's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dirty="0" smtClean="0"/>
              <a:t> task </a:t>
            </a:r>
            <a:r>
              <a:rPr lang="en-GB" b="1" dirty="0" smtClean="0"/>
              <a:t>attributes.</a:t>
            </a:r>
            <a:r>
              <a:rPr lang="en-GB" dirty="0" smtClean="0"/>
              <a:t> </a:t>
            </a:r>
          </a:p>
          <a:p>
            <a:pPr lvl="1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GB" dirty="0" smtClean="0"/>
              <a:t>This is </a:t>
            </a:r>
            <a:r>
              <a:rPr lang="en-GB" b="1" i="1" u="sng" dirty="0" smtClean="0"/>
              <a:t>shown in the</a:t>
            </a:r>
            <a:r>
              <a:rPr lang="en-GB" dirty="0" smtClean="0"/>
              <a:t> </a:t>
            </a:r>
            <a:r>
              <a:rPr lang="en-GB" b="1" i="1" u="sng" dirty="0" smtClean="0"/>
              <a:t>following table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8561C6-365C-4ECB-921B-618649C8FB3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1414"/>
            <a:ext cx="7772400" cy="825500"/>
          </a:xfrm>
          <a:solidFill>
            <a:schemeClr val="folHlink"/>
          </a:solidFill>
        </p:spPr>
        <p:txBody>
          <a:bodyPr/>
          <a:lstStyle/>
          <a:p>
            <a:pPr algn="ctr" eaLnBrk="1" hangingPunct="1"/>
            <a:r>
              <a:rPr lang="en-GB" sz="2400" dirty="0" smtClean="0"/>
              <a:t>A comparison of 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dirty="0" smtClean="0"/>
              <a:t> command-line </a:t>
            </a:r>
            <a:br>
              <a:rPr lang="en-GB" sz="2400" dirty="0" smtClean="0"/>
            </a:br>
            <a:r>
              <a:rPr lang="en-GB" sz="2400" dirty="0" smtClean="0"/>
              <a:t>compiler </a:t>
            </a:r>
            <a:r>
              <a:rPr lang="en-GB" sz="2400" b="1" dirty="0" smtClean="0"/>
              <a:t>switches</a:t>
            </a:r>
            <a:r>
              <a:rPr lang="en-GB" sz="2400" dirty="0" smtClean="0"/>
              <a:t> to Ant's 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GB" sz="2400" b="1" dirty="0" err="1" smtClean="0">
                <a:solidFill>
                  <a:srgbClr val="000000"/>
                </a:solidFill>
                <a:latin typeface="Courier New" pitchFamily="49" charset="0"/>
              </a:rPr>
              <a:t>javac</a:t>
            </a:r>
            <a:r>
              <a:rPr lang="en-GB" sz="24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  <a:r>
              <a:rPr lang="en-GB" sz="2400" dirty="0" smtClean="0"/>
              <a:t> task </a:t>
            </a:r>
            <a:r>
              <a:rPr lang="en-GB" sz="2400" b="1" dirty="0" smtClean="0"/>
              <a:t>attributes</a:t>
            </a:r>
          </a:p>
        </p:txBody>
      </p:sp>
      <p:graphicFrame>
        <p:nvGraphicFramePr>
          <p:cNvPr id="56435" name="Group 115"/>
          <p:cNvGraphicFramePr>
            <a:graphicFrameLocks noGrp="1"/>
          </p:cNvGraphicFramePr>
          <p:nvPr>
            <p:ph type="tbl" idx="1"/>
          </p:nvPr>
        </p:nvGraphicFramePr>
        <p:xfrm>
          <a:off x="323850" y="1142984"/>
          <a:ext cx="8569325" cy="3382964"/>
        </p:xfrm>
        <a:graphic>
          <a:graphicData uri="http://schemas.openxmlformats.org/drawingml/2006/table">
            <a:tbl>
              <a:tblPr/>
              <a:tblGrid>
                <a:gridCol w="4284663"/>
                <a:gridCol w="4284662"/>
              </a:tblGrid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JDK’s 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javac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GB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switches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Ant’s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&lt;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javac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GB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-g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(generate all debugging info)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debug=“yes”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-g:none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(generate no debugging info)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debug=“no”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-verbose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(output messages about what the compiler is doing)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verbose=“true”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5" name="Text Box 116"/>
          <p:cNvSpPr txBox="1">
            <a:spLocks noChangeArrowheads="1"/>
          </p:cNvSpPr>
          <p:nvPr/>
        </p:nvSpPr>
        <p:spPr bwMode="auto">
          <a:xfrm>
            <a:off x="357188" y="4765143"/>
            <a:ext cx="85725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(The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-g</a:t>
            </a:r>
            <a:r>
              <a:rPr lang="en-US" dirty="0"/>
              <a:t> option tells the compiler to include debugging information [in the compiled class] for future use by the debugger </a:t>
            </a:r>
            <a:r>
              <a:rPr lang="en-GB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jdb</a:t>
            </a:r>
            <a:r>
              <a:rPr lang="en-US" dirty="0"/>
              <a:t> as explained in </a:t>
            </a:r>
            <a:r>
              <a:rPr lang="en-US" u="sng" dirty="0">
                <a:solidFill>
                  <a:srgbClr val="000000"/>
                </a:solidFill>
              </a:rPr>
              <a:t>http://www.student.cs.uwaterloo.ca/~isg/res/java/jdb</a:t>
            </a:r>
            <a:r>
              <a:rPr lang="en-US" u="sng" dirty="0" smtClean="0">
                <a:solidFill>
                  <a:srgbClr val="000000"/>
                </a:solidFill>
              </a:rPr>
              <a:t>/</a:t>
            </a:r>
            <a:r>
              <a:rPr lang="en-US" u="sng" dirty="0" smtClean="0"/>
              <a:t>)</a:t>
            </a:r>
            <a:endParaRPr lang="en-GB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320-07-Ant">
  <a:themeElements>
    <a:clrScheme name="COMP320-07-A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COMP320-07-A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OMP320-07-A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320-07-A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320-07-A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320-07-A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320-07-A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320-07-A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320-07-A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320-07-A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COMP320-07-Ant</Template>
  <TotalTime>53619</TotalTime>
  <Words>2310</Words>
  <Application>Microsoft Office PowerPoint</Application>
  <PresentationFormat>On-screen Show (4:3)</PresentationFormat>
  <Paragraphs>428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COMP320-07-Ant</vt:lpstr>
      <vt:lpstr>Software Development Tools</vt:lpstr>
      <vt:lpstr>Ant Datatypes and Properties</vt:lpstr>
      <vt:lpstr>Ant datatypes overview</vt:lpstr>
      <vt:lpstr>Filesets overview</vt:lpstr>
      <vt:lpstr>Filesets overview</vt:lpstr>
      <vt:lpstr>Paths overview</vt:lpstr>
      <vt:lpstr>Properties overview</vt:lpstr>
      <vt:lpstr>Datatypes and Properties with &lt;javac&gt;</vt:lpstr>
      <vt:lpstr>A comparison of javac command-line  compiler switches to Ant's &lt;javac&gt; task attributes</vt:lpstr>
      <vt:lpstr>A comparison of javac command-line  compiler switches to Ant's &lt;javac&gt; task attributes</vt:lpstr>
      <vt:lpstr>Datatypes and Properties with &lt;javac&gt; (cont.)</vt:lpstr>
      <vt:lpstr>Datatypes and Properties with &lt;javac&gt; (cont.)</vt:lpstr>
      <vt:lpstr>Properties with &lt;javac&gt;</vt:lpstr>
      <vt:lpstr>Datatypes (paths and filesets) with &lt;javac&gt;</vt:lpstr>
      <vt:lpstr>Ant task reference</vt:lpstr>
      <vt:lpstr>Paths in Ant</vt:lpstr>
      <vt:lpstr>Paths in Ant (cont.)</vt:lpstr>
      <vt:lpstr>Paths in Ant (cont.)</vt:lpstr>
      <vt:lpstr>Filesets</vt:lpstr>
      <vt:lpstr>Filesets (cont.)</vt:lpstr>
      <vt:lpstr>Fileset examples</vt:lpstr>
      <vt:lpstr>Fileset examples (cont.)</vt:lpstr>
      <vt:lpstr>Fileset examples (cont.)</vt:lpstr>
      <vt:lpstr>Some default exclude patterns</vt:lpstr>
      <vt:lpstr>Patternsets and Selectors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Tools 7</dc:title>
  <dc:creator>Sazonov</dc:creator>
  <cp:lastModifiedBy>Quinn</cp:lastModifiedBy>
  <cp:revision>383</cp:revision>
  <dcterms:created xsi:type="dcterms:W3CDTF">2005-02-15T11:56:32Z</dcterms:created>
  <dcterms:modified xsi:type="dcterms:W3CDTF">2013-01-23T00:13:31Z</dcterms:modified>
</cp:coreProperties>
</file>